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9" r:id="rId22"/>
    <p:sldId id="281" r:id="rId23"/>
    <p:sldId id="282" r:id="rId24"/>
    <p:sldId id="277" r:id="rId25"/>
    <p:sldId id="278" r:id="rId26"/>
    <p:sldId id="279" r:id="rId27"/>
    <p:sldId id="28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4838-0883-4BDA-B014-7B25D209B663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95AED-62F1-47C5-9D5F-5C0C51E69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452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95AED-62F1-47C5-9D5F-5C0C51E69C1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00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uo.gagauzii@mail.ru" TargetMode="External"/><Relationship Id="rId2" Type="http://schemas.openxmlformats.org/officeDocument/2006/relationships/hyperlink" Target="mailto:gaidar-77@mail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metodika/5652_vzaimokontol_i_vzaimoproverk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publ/70-1-0-5488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publ/205-1-0-576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power_point/5933_priem_trafaret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publ/70-1-0-4124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990656" cy="6480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/>
              <a:t>Главное Управление Образования АТО </a:t>
            </a:r>
            <a:r>
              <a:rPr lang="ru-RU" sz="1600" b="1" dirty="0" err="1"/>
              <a:t>Гагаузия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Методический центр при Управлении образования АТО </a:t>
            </a:r>
            <a:r>
              <a:rPr lang="ru-RU" sz="1600" b="1" dirty="0" err="1" smtClean="0"/>
              <a:t>Гагаузия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7920880" cy="540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/>
              <a:t>«Школы молодого учителя»</a:t>
            </a:r>
          </a:p>
          <a:p>
            <a:r>
              <a:rPr lang="ru-RU" sz="1600" b="1" dirty="0"/>
              <a:t>ПЕДАГОГИЧЕСКИХ КАДРОВ ОБРАЗОВАТЕЛЬНЫХ УЧРЕЖДЕНИЙ АТО ГАГАУЗИЯ </a:t>
            </a:r>
            <a:endParaRPr lang="ru-RU" sz="1600" b="1" dirty="0" smtClean="0"/>
          </a:p>
          <a:p>
            <a:r>
              <a:rPr lang="ru-RU" sz="1600" b="1" dirty="0" smtClean="0"/>
              <a:t>НА </a:t>
            </a:r>
            <a:r>
              <a:rPr lang="ru-RU" sz="1600" b="1" dirty="0"/>
              <a:t>2019-2020 УЧЕБНЫЙ ГОД</a:t>
            </a:r>
            <a:r>
              <a:rPr lang="ru-RU" sz="1600" b="1" dirty="0" smtClean="0"/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Семинар ШМУ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Эффективные способы опроса домашнего задания у учащихся. Методические рекомендации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endParaRPr lang="ru-RU" b="1" dirty="0">
              <a:solidFill>
                <a:srgbClr val="002060"/>
              </a:solidFill>
              <a:latin typeface="Times New Roman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30.10.2019 г.</a:t>
            </a:r>
          </a:p>
          <a:p>
            <a:pPr algn="r"/>
            <a:endParaRPr lang="ru-RU" sz="1400" b="1" dirty="0" smtClean="0">
              <a:solidFill>
                <a:srgbClr val="002060"/>
              </a:solidFill>
              <a:latin typeface="Times New Roman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/>
              </a:rPr>
              <a:t>Главный специалист-методист: Н. Ф.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/>
              </a:rPr>
              <a:t>Гайдаржи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88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11257622"/>
              </p:ext>
            </p:extLst>
          </p:nvPr>
        </p:nvGraphicFramePr>
        <p:xfrm>
          <a:off x="457200" y="1628800"/>
          <a:ext cx="8229600" cy="41764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56355"/>
                <a:gridCol w="2718007"/>
                <a:gridCol w="1199668"/>
                <a:gridCol w="1038923"/>
                <a:gridCol w="1135934"/>
                <a:gridCol w="380713"/>
              </a:tblGrid>
              <a:tr h="65687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r>
                        <a:rPr lang="ru-RU" sz="1600" u="sng" dirty="0">
                          <a:solidFill>
                            <a:schemeClr val="tx1"/>
                          </a:solidFill>
                          <a:effectLst/>
                        </a:rPr>
                        <a:t>Тема семинара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: «Современный урок молодого специалиста».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959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1.Организация мониторинга эффективности деятельности молодых учителей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1.Посещение урока молодого специалиста –  годовой зачетный урок.</a:t>
                      </a: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2.Структура самоанализа урока с позиции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компетентностного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подхода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1.Открытый урок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2. Самоанализ и анализ урока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3. Памятка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ro-RO" sz="16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.03.</a:t>
                      </a:r>
                      <a:r>
                        <a:rPr lang="ro-RO" sz="1600" dirty="0">
                          <a:solidFill>
                            <a:srgbClr val="C00000"/>
                          </a:solidFill>
                          <a:effectLst/>
                        </a:rPr>
                        <a:t>20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ТЛ _______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Гайдаржи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Н. Ф. – главный специалист-методист ГУО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Ф. И. О. мол. спец-та__________________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387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66319135"/>
              </p:ext>
            </p:extLst>
          </p:nvPr>
        </p:nvGraphicFramePr>
        <p:xfrm>
          <a:off x="457200" y="980729"/>
          <a:ext cx="8229600" cy="39819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3401"/>
                <a:gridCol w="1755754"/>
                <a:gridCol w="2717076"/>
                <a:gridCol w="1199257"/>
                <a:gridCol w="1038567"/>
                <a:gridCol w="1135545"/>
              </a:tblGrid>
              <a:tr h="39452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Тема семинара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: « Творческие отчеты молодых учителей по теме самообразования».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47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1.Подведение итогов работы молодых учителей в 2019-2020 уч. году. 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2.Планирование работы на 2020-2021 уч. год.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1.Значение самообразования как одного из путей повышения профессионализма учителя. 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 Подведение итогов работы за год.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3. Анализ работы молодых специалистов, выявление педагогических затруднений. 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4. Выявление профессиональных затруднений и совместное (по типу круглого стола) определение путей их устранения.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 Презентация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2.Отчет(электронный вариант).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3/4. Круглый стол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04.05.20</a:t>
                      </a:r>
                      <a:r>
                        <a:rPr lang="ro-RO" sz="1400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г. Комрат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конференц-зал ГУО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Гайдаржи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Н. Ф. – главный специалист-методист ГУО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5587007"/>
            <a:ext cx="81633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Главный специалист-методист ГУО Надежда Федоровна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Гайдаржи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gaidar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-77@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079931504/ 029824164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 Методическим центром Мария Николаевна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Штирой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guo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gagauzii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069217546/ 029823066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0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Вопрос 1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1. Дидактическое </a:t>
            </a:r>
            <a:r>
              <a:rPr lang="ru-RU" dirty="0" smtClean="0"/>
              <a:t>проектирование (планирование) </a:t>
            </a:r>
            <a:r>
              <a:rPr lang="ru-RU" b="1" dirty="0"/>
              <a:t>длительного</a:t>
            </a:r>
            <a:r>
              <a:rPr lang="ru-RU" dirty="0"/>
              <a:t> и </a:t>
            </a:r>
            <a:r>
              <a:rPr lang="ru-RU" b="1" dirty="0"/>
              <a:t>краткосрочного</a:t>
            </a:r>
            <a:r>
              <a:rPr lang="ru-RU" dirty="0"/>
              <a:t> периода. Методология формирования </a:t>
            </a:r>
            <a:r>
              <a:rPr lang="ru-RU" b="1" dirty="0"/>
              <a:t>единиц компетенций</a:t>
            </a:r>
            <a:r>
              <a:rPr lang="ru-RU" b="1" dirty="0" smtClean="0"/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планирование / проектирование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b="1" dirty="0" smtClean="0">
                <a:solidFill>
                  <a:srgbClr val="0070C0"/>
                </a:solidFill>
              </a:rPr>
              <a:t>титульный лист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структура таблицы </a:t>
            </a:r>
            <a:r>
              <a:rPr lang="ru-RU" b="1" dirty="0" smtClean="0">
                <a:solidFill>
                  <a:srgbClr val="0070C0"/>
                </a:solidFill>
              </a:rPr>
              <a:t>долгосрочного планирования</a:t>
            </a:r>
            <a:r>
              <a:rPr lang="ru-RU" dirty="0" smtClean="0">
                <a:solidFill>
                  <a:srgbClr val="0070C0"/>
                </a:solidFill>
              </a:rPr>
              <a:t> – </a:t>
            </a:r>
            <a:r>
              <a:rPr lang="ru-RU" i="1" dirty="0" smtClean="0">
                <a:solidFill>
                  <a:srgbClr val="0070C0"/>
                </a:solidFill>
              </a:rPr>
              <a:t>обсуждение.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Структура таблицы </a:t>
            </a:r>
            <a:r>
              <a:rPr lang="ru-RU" b="1" dirty="0" smtClean="0">
                <a:solidFill>
                  <a:srgbClr val="0070C0"/>
                </a:solidFill>
              </a:rPr>
              <a:t>краткосрочного проектирования</a:t>
            </a:r>
            <a:r>
              <a:rPr lang="ru-RU" dirty="0" smtClean="0">
                <a:solidFill>
                  <a:srgbClr val="0070C0"/>
                </a:solidFill>
              </a:rPr>
              <a:t> – обсуждение.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Формирование </a:t>
            </a:r>
            <a:r>
              <a:rPr lang="ru-RU" b="1" dirty="0" smtClean="0">
                <a:solidFill>
                  <a:srgbClr val="0070C0"/>
                </a:solidFill>
              </a:rPr>
              <a:t>единых компетенций </a:t>
            </a:r>
            <a:r>
              <a:rPr lang="ru-RU" dirty="0" smtClean="0">
                <a:solidFill>
                  <a:srgbClr val="0070C0"/>
                </a:solidFill>
              </a:rPr>
              <a:t>(5-6) и </a:t>
            </a:r>
            <a:r>
              <a:rPr lang="ru-RU" b="1" dirty="0" smtClean="0">
                <a:solidFill>
                  <a:srgbClr val="0070C0"/>
                </a:solidFill>
              </a:rPr>
              <a:t>единиц компетенций </a:t>
            </a:r>
            <a:r>
              <a:rPr lang="ru-RU" dirty="0" smtClean="0">
                <a:solidFill>
                  <a:srgbClr val="0070C0"/>
                </a:solidFill>
              </a:rPr>
              <a:t>– куррикулум-2019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445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Вопрос 2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Классификация уроков по </a:t>
            </a:r>
            <a:r>
              <a:rPr lang="ru-RU" dirty="0" err="1"/>
              <a:t>компетентностному</a:t>
            </a:r>
            <a:r>
              <a:rPr lang="ru-RU" dirty="0"/>
              <a:t> подходу.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77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Типы уроков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урок </a:t>
            </a:r>
            <a:r>
              <a:rPr lang="ru-RU" dirty="0"/>
              <a:t>формирования способностей приобретения знаний </a:t>
            </a:r>
            <a:r>
              <a:rPr lang="ru-RU" dirty="0">
                <a:solidFill>
                  <a:srgbClr val="FF0000"/>
                </a:solidFill>
              </a:rPr>
              <a:t>(урок усвоения новых знаний)</a:t>
            </a:r>
          </a:p>
          <a:p>
            <a:pPr lvl="0"/>
            <a:r>
              <a:rPr lang="ru-RU" dirty="0"/>
              <a:t>урок формирования способностей понимания, приобретенных ранее знаний </a:t>
            </a:r>
            <a:r>
              <a:rPr lang="ru-RU" dirty="0">
                <a:solidFill>
                  <a:srgbClr val="FF0000"/>
                </a:solidFill>
              </a:rPr>
              <a:t>(урок закрепления новых умений и навыков)</a:t>
            </a:r>
          </a:p>
          <a:p>
            <a:pPr lvl="0"/>
            <a:r>
              <a:rPr lang="ru-RU" dirty="0"/>
              <a:t>урок формирования способностей применения приобретенных и истолкованных (интерпретированных) ранее знаний </a:t>
            </a:r>
            <a:r>
              <a:rPr lang="ru-RU" dirty="0">
                <a:solidFill>
                  <a:srgbClr val="FF0000"/>
                </a:solidFill>
              </a:rPr>
              <a:t>(урок применения знаний и умений)</a:t>
            </a:r>
          </a:p>
          <a:p>
            <a:pPr lvl="0"/>
            <a:r>
              <a:rPr lang="ru-RU" dirty="0"/>
              <a:t>урок формирования способностей анализировать синтезировать приобретенные истолкованные и примененные ранее знания </a:t>
            </a:r>
            <a:r>
              <a:rPr lang="ru-RU" dirty="0">
                <a:solidFill>
                  <a:srgbClr val="FF0000"/>
                </a:solidFill>
              </a:rPr>
              <a:t>(урок обобщения и систематизации знаний)</a:t>
            </a:r>
          </a:p>
          <a:p>
            <a:pPr lvl="0"/>
            <a:r>
              <a:rPr lang="ru-RU" dirty="0"/>
              <a:t>урок формирования способностей критически оценивать приобретенные, истолкованные, примененные, анализированные и синтезированные ранее знания </a:t>
            </a:r>
            <a:r>
              <a:rPr lang="ru-RU" dirty="0">
                <a:solidFill>
                  <a:srgbClr val="FF0000"/>
                </a:solidFill>
              </a:rPr>
              <a:t>(урок проверки и оценивания)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09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tabLst>
                <a:tab pos="540385" algn="l"/>
              </a:tabLst>
            </a:pPr>
            <a:r>
              <a:rPr lang="ru-RU" sz="2400" b="1" u="sng" cap="small" spc="25" dirty="0">
                <a:solidFill>
                  <a:srgbClr val="C0504D"/>
                </a:solidFill>
                <a:latin typeface="Times New Roman"/>
                <a:ea typeface="Times New Roman"/>
              </a:rPr>
              <a:t>Урок формирования способностей приобретения знаний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b="1" i="1" dirty="0">
                <a:latin typeface="Times New Roman"/>
                <a:ea typeface="Times New Roman"/>
              </a:rPr>
              <a:t> (урок усвоения новых знаний)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Методы </a:t>
            </a:r>
            <a:r>
              <a:rPr lang="ru-RU" b="1" dirty="0">
                <a:latin typeface="Times New Roman"/>
                <a:ea typeface="Times New Roman"/>
              </a:rPr>
              <a:t>подачи нового материала: </a:t>
            </a:r>
            <a:r>
              <a:rPr lang="ru-RU" dirty="0">
                <a:latin typeface="Times New Roman"/>
                <a:ea typeface="Times New Roman"/>
              </a:rPr>
              <a:t>рассказ, беседа, объяснение, лекция, описание, работа с учебной литературой.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/>
                <a:ea typeface="Times New Roman"/>
              </a:rPr>
              <a:t>Структура урока: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сообщение темы, цели, задач урока и мотивация учебной деятельности;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подготовка к изучению нового материала через повторение и актуализацию опорных знаний;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ознакомление с новым материалом;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первичное осмысление и закрепление связей и отношений в объектах изучения;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постановка задания на дом;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подведение итогов урока.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51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tabLst>
                <a:tab pos="540385" algn="l"/>
              </a:tabLst>
            </a:pPr>
            <a:r>
              <a:rPr lang="ru-RU" sz="2400" b="1" u="sng" cap="small" spc="25" dirty="0">
                <a:solidFill>
                  <a:srgbClr val="C0504D"/>
                </a:solidFill>
                <a:latin typeface="Times New Roman"/>
                <a:ea typeface="Times New Roman"/>
              </a:rPr>
              <a:t>Урок формирования способностей понимания, приобретенных ранее знаний</a:t>
            </a:r>
            <a:r>
              <a:rPr lang="ru-RU" sz="2400" b="1" i="1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b="1" i="1" dirty="0">
                <a:latin typeface="Times New Roman"/>
                <a:ea typeface="Times New Roman"/>
              </a:rPr>
              <a:t>(урок закрепления новых умений и навыков</a:t>
            </a:r>
            <a:r>
              <a:rPr lang="ru-RU" sz="2400" b="1" i="1" dirty="0" smtClean="0">
                <a:latin typeface="Times New Roman"/>
                <a:ea typeface="Times New Roman"/>
              </a:rPr>
              <a:t>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Основная </a:t>
            </a:r>
            <a:r>
              <a:rPr lang="ru-RU" b="1" dirty="0">
                <a:latin typeface="Times New Roman"/>
                <a:ea typeface="Times New Roman"/>
              </a:rPr>
              <a:t>дидактическая цель:</a:t>
            </a:r>
            <a:r>
              <a:rPr lang="ru-RU" dirty="0">
                <a:latin typeface="Times New Roman"/>
                <a:ea typeface="Times New Roman"/>
              </a:rPr>
              <a:t> на основе новых знаний сформировать новые умения.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/>
                <a:ea typeface="Times New Roman"/>
              </a:rPr>
              <a:t>Структура урока:</a:t>
            </a:r>
            <a:endParaRPr lang="ru-RU" dirty="0">
              <a:latin typeface="Times New Roman"/>
              <a:ea typeface="Times New Roman"/>
            </a:endParaRPr>
          </a:p>
          <a:p>
            <a:pPr lvl="1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проверка домашнего задания (может быть, может нет);</a:t>
            </a:r>
          </a:p>
          <a:p>
            <a:pPr lvl="1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изучение выполнения новых заданий или упражнений;</a:t>
            </a:r>
          </a:p>
          <a:p>
            <a:pPr lvl="1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первичное применение приобретенных знаний (пробные упражнения) на уровне образовательного стандарта;</a:t>
            </a:r>
          </a:p>
          <a:p>
            <a:pPr lvl="1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применение знаний в стандартных условиях для формирования навыка (тренировочные упражнения на уровне образовательного стандарта);</a:t>
            </a:r>
          </a:p>
          <a:p>
            <a:pPr lvl="1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перенесение умений в новой ситуации – творческие упражнения (не для всех);</a:t>
            </a:r>
          </a:p>
          <a:p>
            <a:pPr lvl="1" algn="just">
              <a:lnSpc>
                <a:spcPct val="150000"/>
              </a:lnSpc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итог урока и домашнее задание.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tabLst>
                <a:tab pos="540385" algn="l"/>
              </a:tabLst>
            </a:pPr>
            <a:r>
              <a:rPr lang="ru-RU" sz="2400" b="1" u="sng" cap="small" spc="25" dirty="0">
                <a:solidFill>
                  <a:srgbClr val="C0504D"/>
                </a:solidFill>
                <a:latin typeface="Times New Roman"/>
                <a:ea typeface="Times New Roman"/>
              </a:rPr>
              <a:t>Урок формирования способностей применения приобретенных и истолкованных (интерпретированных) ранее знаний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b="1" i="1" dirty="0">
                <a:latin typeface="Times New Roman"/>
                <a:ea typeface="Times New Roman"/>
              </a:rPr>
              <a:t> (урок применения знаний и умений</a:t>
            </a:r>
            <a:r>
              <a:rPr lang="ru-RU" sz="2400" b="1" i="1" dirty="0" smtClean="0">
                <a:latin typeface="Times New Roman"/>
                <a:ea typeface="Times New Roman"/>
              </a:rPr>
              <a:t>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Основные </a:t>
            </a:r>
            <a:r>
              <a:rPr lang="ru-RU" b="1" dirty="0">
                <a:latin typeface="Times New Roman"/>
                <a:ea typeface="Times New Roman"/>
              </a:rPr>
              <a:t>звенья: </a:t>
            </a:r>
            <a:r>
              <a:rPr lang="ru-RU" dirty="0">
                <a:latin typeface="Times New Roman"/>
                <a:ea typeface="Times New Roman"/>
              </a:rPr>
              <a:t>воспроизведение и коррекция необходимых знаний и умений; анализ заданий и способов их выполнения; подготовка требуемого оборудования; самостоятельное выполнение заданий; рационализации способов выполнения заданий; внешний контроль и самоконтроль в процессе выполнения заданий.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/>
                <a:ea typeface="Times New Roman"/>
              </a:rPr>
              <a:t>Структура урока: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проверка домашнего задания;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мотивация учебной деятельности через осознание учащимися практической значимости применяемых знаний и умений, сообщение темы, цели и задач урока;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осмысление содержания и последовательности применение практических действий при выполнении предстоящих заданий;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самостоятельное выполнение учащимися заданий под контролем учителя;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обобщение и систематизация результатов выполненных заданий;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подведение итогов урок и постановка домашнего задания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44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tabLst>
                <a:tab pos="540385" algn="l"/>
              </a:tabLst>
            </a:pPr>
            <a:r>
              <a:rPr lang="ru-RU" sz="2000" b="1" u="sng" cap="small" spc="25" dirty="0">
                <a:solidFill>
                  <a:srgbClr val="C0504D"/>
                </a:solidFill>
                <a:latin typeface="Times New Roman"/>
                <a:ea typeface="Times New Roman"/>
              </a:rPr>
              <a:t>Урок формирования способностей анализировать синтезировать приобретенные истолкованные и примененные ранее знания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b="1" i="1" dirty="0">
                <a:latin typeface="Times New Roman"/>
                <a:ea typeface="Times New Roman"/>
              </a:rPr>
              <a:t> (урок обобщения и систематизации знаний</a:t>
            </a:r>
            <a:r>
              <a:rPr lang="ru-RU" sz="2000" b="1" i="1" dirty="0" smtClean="0">
                <a:latin typeface="Times New Roman"/>
                <a:ea typeface="Times New Roman"/>
              </a:rPr>
              <a:t>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Главная </a:t>
            </a:r>
            <a:r>
              <a:rPr lang="ru-RU" b="1" dirty="0">
                <a:latin typeface="Times New Roman"/>
                <a:ea typeface="Times New Roman"/>
              </a:rPr>
              <a:t>дидактическая цель: </a:t>
            </a:r>
            <a:r>
              <a:rPr lang="ru-RU" dirty="0">
                <a:latin typeface="Times New Roman"/>
                <a:ea typeface="Times New Roman"/>
              </a:rPr>
              <a:t>обобщение и систематизация знаний, воспроизведение и коррекция полученных знаний и умений, самостоятельное выполнение определенных типов заданий, анализ  изученного и показ возможности переноса полученных знаний в другие ситуации (</a:t>
            </a:r>
            <a:r>
              <a:rPr lang="ru-RU" dirty="0" err="1">
                <a:latin typeface="Times New Roman"/>
                <a:ea typeface="Times New Roman"/>
              </a:rPr>
              <a:t>внутрипредметная</a:t>
            </a:r>
            <a:r>
              <a:rPr lang="ru-RU" dirty="0">
                <a:latin typeface="Times New Roman"/>
                <a:ea typeface="Times New Roman"/>
              </a:rPr>
              <a:t> и </a:t>
            </a:r>
            <a:r>
              <a:rPr lang="ru-RU" dirty="0" err="1">
                <a:latin typeface="Times New Roman"/>
                <a:ea typeface="Times New Roman"/>
              </a:rPr>
              <a:t>межпредметная</a:t>
            </a:r>
            <a:r>
              <a:rPr lang="ru-RU" dirty="0">
                <a:latin typeface="Times New Roman"/>
                <a:ea typeface="Times New Roman"/>
              </a:rPr>
              <a:t> связь). На данном уроке можно использовать все цели или одну любую цель.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/>
                <a:ea typeface="Times New Roman"/>
              </a:rPr>
              <a:t>Структура урока: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тема, цель, мотивационная установка;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воспроизведение и коррекция знаний;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повторение и анализ основных фактов, событий, явлений;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повторение, обобщение, систематизация;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контроль знаний, может быть предварительный (для слабых учащихся на 2-ом уровне, т.е. по образцу, для сильных на 3-ем уровне, т.е. применение нестандартной ситуации);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итог урока и домашнее задание.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39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u="sng" cap="small" spc="25" dirty="0">
                <a:solidFill>
                  <a:srgbClr val="C0504D"/>
                </a:solidFill>
                <a:latin typeface="Times New Roman"/>
                <a:ea typeface="Times New Roman"/>
              </a:rPr>
              <a:t>Урок формирования способностей критически оценивать приобретенные, истолкованные, примененные, анализированные и синтезированные ранее </a:t>
            </a:r>
            <a:r>
              <a:rPr lang="ru-RU" sz="2000" b="1" u="sng" cap="small" spc="25" dirty="0" smtClean="0">
                <a:solidFill>
                  <a:srgbClr val="C0504D"/>
                </a:solidFill>
                <a:latin typeface="Times New Roman"/>
                <a:ea typeface="Times New Roman"/>
              </a:rPr>
              <a:t>знания</a:t>
            </a:r>
            <a:br>
              <a:rPr lang="ru-RU" sz="2000" b="1" u="sng" cap="small" spc="25" dirty="0" smtClean="0">
                <a:solidFill>
                  <a:srgbClr val="C0504D"/>
                </a:solidFill>
                <a:latin typeface="Times New Roman"/>
                <a:ea typeface="Times New Roman"/>
              </a:rPr>
            </a:br>
            <a:r>
              <a:rPr lang="ru-RU" sz="2000" b="1" i="1" dirty="0" smtClean="0"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latin typeface="Times New Roman"/>
                <a:ea typeface="Times New Roman"/>
              </a:rPr>
              <a:t>(урок оценивания ЗУН учащихся</a:t>
            </a:r>
            <a:r>
              <a:rPr lang="ru-RU" sz="2000" b="1" i="1" dirty="0" smtClean="0">
                <a:latin typeface="Times New Roman"/>
                <a:ea typeface="Times New Roman"/>
              </a:rPr>
              <a:t>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Контроль </a:t>
            </a:r>
            <a:r>
              <a:rPr lang="ru-RU" dirty="0">
                <a:latin typeface="Times New Roman"/>
                <a:ea typeface="Times New Roman"/>
              </a:rPr>
              <a:t>и коррекция знаний и умений осуществляется на каждом уроке. Но после изучения одной или нескольких </a:t>
            </a:r>
            <a:r>
              <a:rPr lang="ru-RU" dirty="0" err="1">
                <a:latin typeface="Times New Roman"/>
                <a:ea typeface="Times New Roman"/>
              </a:rPr>
              <a:t>подтем</a:t>
            </a:r>
            <a:r>
              <a:rPr lang="ru-RU" dirty="0">
                <a:latin typeface="Times New Roman"/>
                <a:ea typeface="Times New Roman"/>
              </a:rPr>
              <a:t> или тем учитель проводит специальные уроки контроля и коррекции, чтобы выявить уровень овладения учащимися комплексом знаний и умений, и на его основе принять определенные решения по совершенствованию учебного процесса.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/>
                <a:ea typeface="Times New Roman"/>
              </a:rPr>
              <a:t>Структура урока: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ознакомление с целью и задачами урока, инструктаж учащихся по организации работы на уроке;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проверка знаний учащимися фактического материала и их умений раскрывать элементарные внешние связи в предметах и явлениях;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проверка знаний учащимися основных понятий, правил, законов и умений объяснить их сущность, аргументировать свои суждения и приводить примеры;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проверка умений учащихся самостоятельно применять знания в стандартных условиях;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проверка учащихся применять знания в измененных, нестандартных условиях; </a:t>
            </a:r>
          </a:p>
          <a:p>
            <a:pPr lvl="0" algn="just">
              <a:buFont typeface="Symbol"/>
              <a:buChar char=""/>
              <a:tabLst>
                <a:tab pos="180340" algn="l"/>
                <a:tab pos="540385" algn="l"/>
              </a:tabLst>
            </a:pPr>
            <a:r>
              <a:rPr lang="ru-RU" dirty="0">
                <a:latin typeface="Times New Roman"/>
                <a:ea typeface="Times New Roman"/>
              </a:rPr>
              <a:t>подведение итогов (на данном и последующем уроке).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75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 семинара: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/>
              <a:t>1. Обсуждение и утверждение плана работы Школы молодого учителя (ШМУ) на 2019-2020 учебный </a:t>
            </a:r>
            <a:r>
              <a:rPr lang="ru-RU" dirty="0" smtClean="0"/>
              <a:t>год;</a:t>
            </a:r>
            <a:endParaRPr lang="ru-RU" dirty="0"/>
          </a:p>
          <a:p>
            <a:r>
              <a:rPr lang="ru-RU" dirty="0"/>
              <a:t>2. Диагностика затруднений молодых специалистов и выбор форм оказания помощи на основе анализа их </a:t>
            </a:r>
            <a:r>
              <a:rPr lang="ru-RU" dirty="0" smtClean="0"/>
              <a:t>потребностей;</a:t>
            </a:r>
          </a:p>
          <a:p>
            <a:r>
              <a:rPr lang="ru-RU" dirty="0" smtClean="0"/>
              <a:t>3. </a:t>
            </a:r>
            <a:r>
              <a:rPr lang="ru-RU" dirty="0"/>
              <a:t>Реализация куррикулума-2019 путем повышения педагогического мастерства молодых </a:t>
            </a:r>
            <a:r>
              <a:rPr lang="ru-RU" dirty="0" smtClean="0"/>
              <a:t>специалистов; </a:t>
            </a:r>
            <a:endParaRPr lang="ru-RU" dirty="0"/>
          </a:p>
          <a:p>
            <a:r>
              <a:rPr lang="ru-RU" dirty="0" smtClean="0"/>
              <a:t>4.Оценивание </a:t>
            </a:r>
            <a:r>
              <a:rPr lang="ru-RU" dirty="0"/>
              <a:t>учебной деятельности и рекомендуемых продуктов обучения, согласно </a:t>
            </a:r>
            <a:r>
              <a:rPr lang="ru-RU" dirty="0" smtClean="0"/>
              <a:t>куррикулуму-2019;</a:t>
            </a:r>
            <a:endParaRPr lang="ru-RU" dirty="0"/>
          </a:p>
          <a:p>
            <a:r>
              <a:rPr lang="ru-RU" dirty="0" smtClean="0"/>
              <a:t>5. </a:t>
            </a:r>
            <a:r>
              <a:rPr lang="ru-RU" dirty="0"/>
              <a:t>Разработка рекомендаций.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06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u="sng" cap="small" spc="25" dirty="0">
                <a:solidFill>
                  <a:srgbClr val="C0504D"/>
                </a:solidFill>
                <a:latin typeface="Times New Roman"/>
                <a:ea typeface="Times New Roman"/>
              </a:rPr>
              <a:t>Время для анализа, обсуждения и работы над ошибками</a:t>
            </a:r>
            <a:r>
              <a:rPr lang="ru-RU" sz="2400" b="1" u="sng" cap="small" spc="25" dirty="0" smtClean="0">
                <a:solidFill>
                  <a:srgbClr val="C0504D"/>
                </a:solidFill>
                <a:latin typeface="Times New Roman"/>
                <a:ea typeface="Times New Roman"/>
              </a:rPr>
              <a:t>!!!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по усмотрению учителя – или в рамках последующего целого урока, или в начале следующего урока в начале нового модуля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Как это сделать?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(Обсуждение вопроса)</a:t>
            </a:r>
            <a:endParaRPr lang="ru-RU" sz="2800" i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540385" algn="l"/>
              </a:tabLst>
            </a:pP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438" y="3212976"/>
            <a:ext cx="505433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9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3. Инструкция по менеджменту домашнего задания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0262"/>
            <a:ext cx="4755232" cy="52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23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РАЗДЕЛ II: МЕНЕДЖМЕНТ ДОМАШНЕГО ЗАДАНИЯ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166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/>
              <a:t>9</a:t>
            </a:r>
            <a:r>
              <a:rPr lang="ru-RU" sz="1800" dirty="0"/>
              <a:t>. Домашнее задание записывается в школьном журнале, указывая конкретно задание и его объем. </a:t>
            </a:r>
            <a:endParaRPr lang="ru-RU" sz="1800" dirty="0" smtClean="0"/>
          </a:p>
          <a:p>
            <a:r>
              <a:rPr lang="ru-RU" sz="1800" dirty="0" smtClean="0"/>
              <a:t>11</a:t>
            </a:r>
            <a:r>
              <a:rPr lang="ru-RU" sz="1800" dirty="0"/>
              <a:t>. Объем домашних заданий на каждый предмет </a:t>
            </a:r>
            <a:r>
              <a:rPr lang="ru-RU" sz="1800" b="1" dirty="0"/>
              <a:t>не должен превышать 1/3 задач</a:t>
            </a:r>
            <a:r>
              <a:rPr lang="ru-RU" sz="1800" dirty="0"/>
              <a:t>, выполняемых в классе, во время урока. </a:t>
            </a:r>
            <a:endParaRPr lang="ru-RU" sz="1800" dirty="0" smtClean="0"/>
          </a:p>
          <a:p>
            <a:r>
              <a:rPr lang="ru-RU" sz="1800" dirty="0" smtClean="0"/>
              <a:t>12</a:t>
            </a:r>
            <a:r>
              <a:rPr lang="ru-RU" sz="1800" dirty="0"/>
              <a:t>. Домашнее задание в течение учебной единицы (блока) предусматривает применение и анализ. В конце блока и до контрольных работ- синтез и интеграция. </a:t>
            </a:r>
            <a:endParaRPr lang="ru-RU" sz="1800" dirty="0" smtClean="0"/>
          </a:p>
          <a:p>
            <a:r>
              <a:rPr lang="ru-RU" sz="1800" dirty="0" smtClean="0"/>
              <a:t>13</a:t>
            </a:r>
            <a:r>
              <a:rPr lang="ru-RU" sz="1800" b="1" dirty="0"/>
              <a:t>. В период каникул, после </a:t>
            </a:r>
            <a:r>
              <a:rPr lang="ru-RU" sz="1800" b="1" dirty="0" err="1"/>
              <a:t>суммативных</a:t>
            </a:r>
            <a:r>
              <a:rPr lang="ru-RU" sz="1800" b="1" dirty="0"/>
              <a:t> контрольных работ, в </a:t>
            </a:r>
            <a:r>
              <a:rPr lang="ru-RU" sz="1800" b="1" dirty="0" err="1"/>
              <a:t>трансдисциплинарные</a:t>
            </a:r>
            <a:r>
              <a:rPr lang="ru-RU" sz="1800" b="1" dirty="0"/>
              <a:t> дни, не даются домашние задания. </a:t>
            </a:r>
            <a:endParaRPr lang="ru-RU" sz="1800" b="1" dirty="0" smtClean="0"/>
          </a:p>
          <a:p>
            <a:r>
              <a:rPr lang="ru-RU" sz="1800" dirty="0" smtClean="0"/>
              <a:t>14</a:t>
            </a:r>
            <a:r>
              <a:rPr lang="ru-RU" sz="1800" dirty="0"/>
              <a:t>. Запрещается использование домашних заданий в качестве </a:t>
            </a:r>
            <a:r>
              <a:rPr lang="ru-RU" sz="1800" b="1" dirty="0"/>
              <a:t>наказания:</a:t>
            </a:r>
            <a:r>
              <a:rPr lang="ru-RU" sz="1800" dirty="0"/>
              <a:t> задания с большим объемом и очень сложные, неизвестные и неотработанные задания в классе. </a:t>
            </a:r>
            <a:endParaRPr lang="ru-RU" sz="1800" dirty="0" smtClean="0"/>
          </a:p>
          <a:p>
            <a:r>
              <a:rPr lang="ru-RU" sz="1800" dirty="0" smtClean="0"/>
              <a:t>15</a:t>
            </a:r>
            <a:r>
              <a:rPr lang="ru-RU" sz="1800" dirty="0"/>
              <a:t>. Домашнее задание предусматривает тему изученную в классе и </a:t>
            </a:r>
            <a:r>
              <a:rPr lang="ru-RU" sz="1800" b="1" dirty="0"/>
              <a:t>не требует дополнительных индивидуальных исследований. </a:t>
            </a:r>
            <a:r>
              <a:rPr lang="ru-RU" sz="1800" dirty="0" smtClean="0"/>
              <a:t>Учитель </a:t>
            </a:r>
            <a:r>
              <a:rPr lang="ru-RU" sz="1800" dirty="0"/>
              <a:t>дает </a:t>
            </a:r>
            <a:r>
              <a:rPr lang="ru-RU" sz="1800" b="1" dirty="0"/>
              <a:t>объяснение </a:t>
            </a:r>
            <a:r>
              <a:rPr lang="ru-RU" sz="1800" dirty="0"/>
              <a:t>задания для выполнения и критерии его оценивания. </a:t>
            </a:r>
            <a:endParaRPr lang="ru-RU" sz="1800" dirty="0" smtClean="0"/>
          </a:p>
          <a:p>
            <a:r>
              <a:rPr lang="ru-RU" sz="1800" dirty="0" smtClean="0"/>
              <a:t>17</a:t>
            </a:r>
            <a:r>
              <a:rPr lang="ru-RU" sz="1800" dirty="0"/>
              <a:t>. Долгосрочные задания записываются в журнале с указанием срока выполнения. 20. Оцениваются отметкой комплексные и долгосрочные задания. </a:t>
            </a:r>
            <a:endParaRPr lang="ru-RU" sz="1800" dirty="0" smtClean="0"/>
          </a:p>
          <a:p>
            <a:r>
              <a:rPr lang="ru-RU" sz="1800" dirty="0" smtClean="0"/>
              <a:t>21</a:t>
            </a:r>
            <a:r>
              <a:rPr lang="ru-RU" sz="1800" dirty="0"/>
              <a:t>. Проверка домашней работы проводится на каждом уроке, в течение примерно </a:t>
            </a:r>
            <a:r>
              <a:rPr lang="ru-RU" sz="1800" b="1" dirty="0"/>
              <a:t>10 минут. </a:t>
            </a:r>
            <a:endParaRPr lang="ru-RU" sz="1800" b="1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1988840"/>
            <a:ext cx="6624736" cy="4176464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66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/>
              <a:t>22. В процессе оценки домашних заданий рекомендуется применять работу в парах или небольших группах, поощряя учащихся к </a:t>
            </a:r>
            <a:r>
              <a:rPr lang="ru-RU" b="1" dirty="0"/>
              <a:t>самооценке </a:t>
            </a:r>
            <a:r>
              <a:rPr lang="ru-RU" dirty="0"/>
              <a:t>и оценке друг друга, при необходимости применяя </a:t>
            </a:r>
            <a:r>
              <a:rPr lang="ru-RU" b="1" dirty="0"/>
              <a:t>тренировочные упражнения</a:t>
            </a:r>
            <a:r>
              <a:rPr lang="ru-RU" dirty="0"/>
              <a:t>. </a:t>
            </a:r>
          </a:p>
          <a:p>
            <a:r>
              <a:rPr lang="ru-RU" b="1" dirty="0"/>
              <a:t>23. Оценка домашней работы будет проводиться в сравнении с собственным прогрессом учащегося, уделяя особое внимание успеху, уважению и признания его потенциала. </a:t>
            </a:r>
          </a:p>
          <a:p>
            <a:r>
              <a:rPr lang="ru-RU" b="1" dirty="0"/>
              <a:t>24. Не оценивается ученик если не выполнил домашнее задание правильно или полностью. </a:t>
            </a:r>
          </a:p>
          <a:p>
            <a:r>
              <a:rPr lang="ru-RU" dirty="0"/>
              <a:t>25. Учитель предлагает в качестве домашней работы упражнения из учебных пособий</a:t>
            </a:r>
            <a:r>
              <a:rPr lang="ru-RU" b="1" dirty="0"/>
              <a:t>, утвержденных министерством </a:t>
            </a:r>
            <a:r>
              <a:rPr lang="ru-RU" dirty="0"/>
              <a:t>или составляет самостоятельно задачи. </a:t>
            </a:r>
          </a:p>
          <a:p>
            <a:r>
              <a:rPr lang="ru-RU" dirty="0"/>
              <a:t>26 Запрещается требовать от учащегося выполнения домашней работы из альтернативных пособий, если у ученика нет </a:t>
            </a:r>
            <a:r>
              <a:rPr lang="ru-RU" b="1" dirty="0"/>
              <a:t>свободного доступа </a:t>
            </a:r>
            <a:r>
              <a:rPr lang="ru-RU" dirty="0"/>
              <a:t>к этим источникам. </a:t>
            </a:r>
          </a:p>
          <a:p>
            <a:r>
              <a:rPr lang="ru-RU" dirty="0"/>
              <a:t>27. Домашние задания индивидуализированы и дифференцированы в зависимости от особенностей возраста, стиля обучения, навыков и </a:t>
            </a:r>
            <a:r>
              <a:rPr lang="ru-RU" b="1" dirty="0"/>
              <a:t>потенциала </a:t>
            </a:r>
            <a:r>
              <a:rPr lang="ru-RU" dirty="0"/>
              <a:t>ученика. </a:t>
            </a:r>
          </a:p>
          <a:p>
            <a:r>
              <a:rPr lang="ru-RU" dirty="0"/>
              <a:t>28. Домашнее задание не должно вызывать </a:t>
            </a:r>
            <a:r>
              <a:rPr lang="ru-RU" b="1" dirty="0"/>
              <a:t>потерю интереса </a:t>
            </a:r>
            <a:r>
              <a:rPr lang="ru-RU" dirty="0"/>
              <a:t>учащихся к обучению, физическую и эмоциональную усталость, сокращение времени на развлекательные мероприятия, питание, семейные или общественные мероприятия, включая время сна. </a:t>
            </a:r>
          </a:p>
          <a:p>
            <a:r>
              <a:rPr lang="ru-RU" dirty="0"/>
              <a:t>30. Учителя </a:t>
            </a:r>
            <a:r>
              <a:rPr lang="ru-RU" b="1" dirty="0"/>
              <a:t>аргументируют</a:t>
            </a:r>
            <a:r>
              <a:rPr lang="ru-RU" dirty="0"/>
              <a:t> необходимость выполнения домашнего задания и мотивирую учащихся учиться, сотрудничать со сверстниками и взрослыми. </a:t>
            </a:r>
          </a:p>
          <a:p>
            <a:r>
              <a:rPr lang="ru-RU" b="1" dirty="0"/>
              <a:t>31. Учителя и родители помогают учащимся понять, что домашнее задание является одним из средств для развития учеников.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64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РАЗДЕЛ III: РАСПРЕДЕЛЕНИЕ ВРЕМЕНИ ДЛЯ ВЫПОЛНЕНИЯ ДОМАШНЕГО ЗАДАНИЯ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sz="3600" b="1" dirty="0" smtClean="0"/>
              <a:t>38</a:t>
            </a:r>
            <a:r>
              <a:rPr lang="ru-RU" sz="3600" b="1" dirty="0"/>
              <a:t>. </a:t>
            </a:r>
            <a:r>
              <a:rPr lang="ru-RU" sz="3600" dirty="0"/>
              <a:t>Учитель должен разумно оценивать время для выполнения домашней работы. </a:t>
            </a:r>
            <a:endParaRPr lang="ru-RU" sz="3600" dirty="0" smtClean="0"/>
          </a:p>
          <a:p>
            <a:r>
              <a:rPr lang="ru-RU" sz="3600" b="1" dirty="0" smtClean="0"/>
              <a:t>39</a:t>
            </a:r>
            <a:r>
              <a:rPr lang="ru-RU" sz="3600" b="1" dirty="0"/>
              <a:t>. </a:t>
            </a:r>
            <a:r>
              <a:rPr lang="ru-RU" sz="3600" dirty="0"/>
              <a:t>В </a:t>
            </a:r>
            <a:r>
              <a:rPr lang="ru-RU" sz="3600" b="1" dirty="0"/>
              <a:t>начальных классах </a:t>
            </a:r>
            <a:r>
              <a:rPr lang="ru-RU" sz="3600" dirty="0"/>
              <a:t>время, на выполнение домашнего задания, не будет превышать </a:t>
            </a:r>
            <a:r>
              <a:rPr lang="ru-RU" sz="3600" b="1" dirty="0"/>
              <a:t>45-60 минут </a:t>
            </a:r>
            <a:r>
              <a:rPr lang="ru-RU" sz="3600" dirty="0"/>
              <a:t>в день, не </a:t>
            </a:r>
            <a:r>
              <a:rPr lang="ru-RU" sz="3600" b="1" dirty="0"/>
              <a:t>более 5 часов в неделю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b="1" dirty="0" smtClean="0"/>
              <a:t>40</a:t>
            </a:r>
            <a:r>
              <a:rPr lang="ru-RU" sz="3600" b="1" dirty="0"/>
              <a:t>. </a:t>
            </a:r>
            <a:r>
              <a:rPr lang="ru-RU" sz="3600" dirty="0"/>
              <a:t>В </a:t>
            </a:r>
            <a:r>
              <a:rPr lang="ru-RU" sz="3600" b="1" dirty="0"/>
              <a:t>гимназическом цикле</a:t>
            </a:r>
            <a:r>
              <a:rPr lang="ru-RU" sz="3600" dirty="0"/>
              <a:t>, в 5-м классе, нет домашних заданий в течение первых двух недель обучения. Расчетное время в день: </a:t>
            </a:r>
            <a:endParaRPr lang="ru-RU" sz="3600" dirty="0" smtClean="0"/>
          </a:p>
          <a:p>
            <a:r>
              <a:rPr lang="ru-RU" sz="3600" dirty="0" smtClean="0"/>
              <a:t>- </a:t>
            </a:r>
            <a:r>
              <a:rPr lang="ru-RU" sz="3600" dirty="0"/>
              <a:t>V-VI - 1,5 часа </a:t>
            </a:r>
            <a:endParaRPr lang="ru-RU" sz="3600" dirty="0" smtClean="0"/>
          </a:p>
          <a:p>
            <a:r>
              <a:rPr lang="ru-RU" sz="3600" dirty="0" smtClean="0"/>
              <a:t>- </a:t>
            </a:r>
            <a:r>
              <a:rPr lang="ru-RU" sz="3600" dirty="0"/>
              <a:t>VII-IX - 2 часа </a:t>
            </a:r>
            <a:endParaRPr lang="ru-RU" sz="3600" dirty="0" smtClean="0"/>
          </a:p>
          <a:p>
            <a:r>
              <a:rPr lang="ru-RU" sz="3600" dirty="0" smtClean="0"/>
              <a:t>Еженедельный </a:t>
            </a:r>
            <a:r>
              <a:rPr lang="ru-RU" sz="3600" dirty="0"/>
              <a:t>объем домашних работ не будет превышать </a:t>
            </a:r>
            <a:r>
              <a:rPr lang="ru-RU" sz="3600" b="1" dirty="0"/>
              <a:t>7,5 часов для V-VI классов и 10 часов для классов VII-IX. </a:t>
            </a:r>
            <a:endParaRPr lang="ru-RU" sz="3600" b="1" dirty="0" smtClean="0"/>
          </a:p>
          <a:p>
            <a:r>
              <a:rPr lang="ru-RU" sz="3600" dirty="0" smtClean="0"/>
              <a:t>41</a:t>
            </a:r>
            <a:r>
              <a:rPr lang="ru-RU" sz="3600" dirty="0"/>
              <a:t>. В </a:t>
            </a:r>
            <a:r>
              <a:rPr lang="ru-RU" sz="3600" b="1" dirty="0"/>
              <a:t>лицейском </a:t>
            </a:r>
            <a:r>
              <a:rPr lang="ru-RU" sz="3600" b="1" dirty="0" smtClean="0"/>
              <a:t>цикле </a:t>
            </a:r>
            <a:r>
              <a:rPr lang="ru-RU" sz="3600" dirty="0" smtClean="0"/>
              <a:t>- </a:t>
            </a:r>
            <a:r>
              <a:rPr lang="ru-RU" sz="3600" dirty="0"/>
              <a:t>2,5 часа в день, 12,5 часов в неделю.</a:t>
            </a:r>
          </a:p>
        </p:txBody>
      </p:sp>
    </p:spTree>
    <p:extLst>
      <p:ext uri="{BB962C8B-B14F-4D97-AF65-F5344CB8AC3E}">
        <p14:creationId xmlns="" xmlns:p14="http://schemas.microsoft.com/office/powerpoint/2010/main" val="11777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/>
              <a:t>РАЗДЕЛ IV: РЕГЛЕМЕНТИРОВАНИЕ ДОМАШНЕГО ЗАДАНИЯ В ГИМНАЗИИ И ЛИЦЕЕ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 smtClean="0"/>
              <a:t>48</a:t>
            </a:r>
            <a:r>
              <a:rPr lang="ru-RU" sz="1600" b="1" dirty="0"/>
              <a:t>.</a:t>
            </a:r>
            <a:r>
              <a:rPr lang="ru-RU" sz="1600" dirty="0"/>
              <a:t> В качестве домашней работы, в гимназии предлагается: 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обязательная деятельность для всех учеников класса; 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индивидуальные задания по повторению или углублению; 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периодически задания на расширение (индивидуально или в группе), позволяющая развивать независимость действий, оригинальность, творческий подход, коллективную работу, долгосрочную реализацию проекта, практическую / исследовательскую работу и т. д. 49. Домашние задания в гимназии предназначены в основном для укрепления теоретического материала, индивидуального чтения, групповой деятельности, исследования областей интересов, интерактивным видов деятельности, а также развитию межличностных ценностей. </a:t>
            </a:r>
            <a:endParaRPr lang="ru-RU" sz="1600" dirty="0" smtClean="0"/>
          </a:p>
          <a:p>
            <a:r>
              <a:rPr lang="ru-RU" sz="1600" b="1" dirty="0" smtClean="0"/>
              <a:t>50</a:t>
            </a:r>
            <a:r>
              <a:rPr lang="ru-RU" sz="1600" b="1" dirty="0"/>
              <a:t>.</a:t>
            </a:r>
            <a:r>
              <a:rPr lang="ru-RU" sz="1600" dirty="0"/>
              <a:t> Поощряется выбор учащимися определенных видов домашних заданий. </a:t>
            </a:r>
            <a:endParaRPr lang="ru-RU" sz="1600" dirty="0" smtClean="0"/>
          </a:p>
          <a:p>
            <a:r>
              <a:rPr lang="ru-RU" sz="1600" b="1" dirty="0" smtClean="0"/>
              <a:t>51</a:t>
            </a:r>
            <a:r>
              <a:rPr lang="ru-RU" sz="1600" b="1" dirty="0"/>
              <a:t>.</a:t>
            </a:r>
            <a:r>
              <a:rPr lang="ru-RU" sz="1600" dirty="0"/>
              <a:t> Для дисциплин с большим количеством часов (не менее 3), если учащиеся имеют уроки в последующий день, не рекомендуется давать домашнее задание, чтобы избежать перегрузки ученика. </a:t>
            </a:r>
            <a:endParaRPr lang="ru-RU" sz="1600" dirty="0" smtClean="0"/>
          </a:p>
          <a:p>
            <a:r>
              <a:rPr lang="ru-RU" sz="1600" b="1" dirty="0" smtClean="0"/>
              <a:t>52</a:t>
            </a:r>
            <a:r>
              <a:rPr lang="ru-RU" sz="1600" b="1" dirty="0"/>
              <a:t>.</a:t>
            </a:r>
            <a:r>
              <a:rPr lang="ru-RU" sz="1600" dirty="0"/>
              <a:t> Для лицейских классов особое внимание будет уделяться заданиям с использованием дополнительных источников, с доступной для ученика документацией и дополнительных чтений. </a:t>
            </a:r>
            <a:endParaRPr lang="ru-RU" sz="1600" dirty="0" smtClean="0"/>
          </a:p>
          <a:p>
            <a:r>
              <a:rPr lang="ru-RU" sz="1600" b="1" dirty="0" smtClean="0"/>
              <a:t>53</a:t>
            </a:r>
            <a:r>
              <a:rPr lang="ru-RU" sz="1600" b="1" dirty="0"/>
              <a:t>. </a:t>
            </a:r>
            <a:r>
              <a:rPr lang="ru-RU" sz="1600" dirty="0"/>
              <a:t>Поощряется домашний просмотр научных программ, художественных и документальных фильмов, шоу, радиопередач в соответствии с темой. Учитель проследит доступа к этим источникам и </a:t>
            </a:r>
            <a:r>
              <a:rPr lang="ru-RU" sz="1600" dirty="0" smtClean="0"/>
              <a:t>длительность </a:t>
            </a:r>
            <a:r>
              <a:rPr lang="ru-RU" sz="1600" dirty="0"/>
              <a:t>программ, так чтобы просмотр не требовал чрезмерного количества времени. </a:t>
            </a:r>
            <a:endParaRPr lang="ru-RU" sz="1600" dirty="0" smtClean="0"/>
          </a:p>
          <a:p>
            <a:r>
              <a:rPr lang="ru-RU" sz="1600" b="1" dirty="0" smtClean="0"/>
              <a:t>54</a:t>
            </a:r>
            <a:r>
              <a:rPr lang="ru-RU" sz="1600" b="1" dirty="0"/>
              <a:t>.</a:t>
            </a:r>
            <a:r>
              <a:rPr lang="ru-RU" sz="1600" dirty="0"/>
              <a:t> Рекомендуется раз в семестре разработку </a:t>
            </a:r>
            <a:r>
              <a:rPr lang="ru-RU" sz="1600" dirty="0" smtClean="0"/>
              <a:t>проектов </a:t>
            </a:r>
            <a:r>
              <a:rPr lang="ru-RU" sz="1600" dirty="0"/>
              <a:t>с междисциплинарным и </a:t>
            </a:r>
            <a:r>
              <a:rPr lang="ru-RU" sz="1600" dirty="0" err="1"/>
              <a:t>трансдисциплинарным</a:t>
            </a:r>
            <a:r>
              <a:rPr lang="ru-RU" sz="1600" dirty="0"/>
              <a:t> открытием. Во время реализации образовательных проектов не предлагается другая домашняя работа.</a:t>
            </a:r>
          </a:p>
        </p:txBody>
      </p:sp>
    </p:spTree>
    <p:extLst>
      <p:ext uri="{BB962C8B-B14F-4D97-AF65-F5344CB8AC3E}">
        <p14:creationId xmlns="" xmlns:p14="http://schemas.microsoft.com/office/powerpoint/2010/main" val="25435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/>
              <a:t>ГЛАВА V: РОЛЬ РОДИТЕЛЕЙ/ЛЕГАЛЬНЫХ ПРЕДСТАВИТЕЛЕЙ В РЕГУЛИРОВАНИИ ДОМАШНЕГО ЗАДАНИЯ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72</a:t>
            </a:r>
            <a:r>
              <a:rPr lang="ru-RU" b="1" dirty="0"/>
              <a:t>. </a:t>
            </a:r>
            <a:r>
              <a:rPr lang="ru-RU" dirty="0"/>
              <a:t>Родители/легальные представители систематически должны контролировать выполнение домашнего задания, в соответствии с дневником учащегося, но не должны напрямую выполнять домашние задания. </a:t>
            </a:r>
            <a:endParaRPr lang="ru-RU" dirty="0" smtClean="0"/>
          </a:p>
          <a:p>
            <a:r>
              <a:rPr lang="ru-RU" b="1" dirty="0" smtClean="0"/>
              <a:t>73</a:t>
            </a:r>
            <a:r>
              <a:rPr lang="ru-RU" b="1" dirty="0"/>
              <a:t>. </a:t>
            </a:r>
            <a:r>
              <a:rPr lang="ru-RU" dirty="0"/>
              <a:t>Родители/легальные представители должны сотрудничать с дидактическими кадрами для оказания помощи ученику в процессе выполнения домашних заданий. </a:t>
            </a:r>
            <a:endParaRPr lang="ru-RU" dirty="0" smtClean="0"/>
          </a:p>
          <a:p>
            <a:r>
              <a:rPr lang="ru-RU" b="1" dirty="0" smtClean="0"/>
              <a:t>74</a:t>
            </a:r>
            <a:r>
              <a:rPr lang="ru-RU" b="1" dirty="0"/>
              <a:t>. </a:t>
            </a:r>
            <a:r>
              <a:rPr lang="ru-RU" dirty="0"/>
              <a:t>Родители/легальные представители должны быть проинформированы на родительских собраниях по поводу особенностях развития ребенка, по поводу организации учебного процесса и его механизмах, о школьных требованиях, об управлении эмоциональными реакциями и усилиями во время выполнения домашних заданий. </a:t>
            </a:r>
            <a:endParaRPr lang="ru-RU" dirty="0" smtClean="0"/>
          </a:p>
          <a:p>
            <a:r>
              <a:rPr lang="ru-RU" b="1" dirty="0" smtClean="0"/>
              <a:t>75</a:t>
            </a:r>
            <a:r>
              <a:rPr lang="ru-RU" b="1" dirty="0"/>
              <a:t>. </a:t>
            </a:r>
            <a:r>
              <a:rPr lang="ru-RU" dirty="0"/>
              <a:t>Родители/легальные представители получают консультации, по необходимости, со стороны учителей для ежедневного мониторинга подготовки домашнего задания учеников.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702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ФИНАЛЬНЫЕ ПОЛОЖЕНИЯ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80</a:t>
            </a:r>
            <a:r>
              <a:rPr lang="ru-RU" b="1" dirty="0"/>
              <a:t>. </a:t>
            </a:r>
            <a:r>
              <a:rPr lang="ru-RU" dirty="0"/>
              <a:t>Данная Инструкция вступает в силу 03 сентября 2018 года. </a:t>
            </a:r>
            <a:endParaRPr lang="ru-RU" dirty="0" smtClean="0"/>
          </a:p>
          <a:p>
            <a:r>
              <a:rPr lang="ru-RU" b="1" dirty="0" smtClean="0"/>
              <a:t>81.</a:t>
            </a:r>
            <a:r>
              <a:rPr lang="ru-RU" dirty="0" smtClean="0"/>
              <a:t>На </a:t>
            </a:r>
            <a:r>
              <a:rPr lang="ru-RU" dirty="0"/>
              <a:t>республиканских и районных методических объединениях, а также через методические письма по предметам, дидактические кадры будут проинформированы и им будут предоставлены конкретные образцы управления временем домашних заданий для выполнения дидактического планирования.</a:t>
            </a:r>
          </a:p>
          <a:p>
            <a:endParaRPr lang="ru-RU" dirty="0" smtClean="0"/>
          </a:p>
          <a:p>
            <a:pPr algn="r"/>
            <a:r>
              <a:rPr lang="ru-RU" sz="1600" dirty="0" smtClean="0"/>
              <a:t>Выписка </a:t>
            </a:r>
            <a:r>
              <a:rPr lang="ru-RU" sz="1600" dirty="0"/>
              <a:t>из приказа МОКИ №1249 от 22,08,2018</a:t>
            </a:r>
          </a:p>
        </p:txBody>
      </p:sp>
    </p:spTree>
    <p:extLst>
      <p:ext uri="{BB962C8B-B14F-4D97-AF65-F5344CB8AC3E}">
        <p14:creationId xmlns="" xmlns:p14="http://schemas.microsoft.com/office/powerpoint/2010/main" val="147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30 </a:t>
            </a:r>
            <a:r>
              <a:rPr lang="ru-RU" sz="3600" b="1" dirty="0"/>
              <a:t>способов проведения опроса на </a:t>
            </a:r>
            <a:r>
              <a:rPr lang="ru-RU" sz="3600" b="1" dirty="0" smtClean="0"/>
              <a:t>уроке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i="1" dirty="0"/>
              <a:t>Со временем у каждого учителя в его методической копилке накапливаются самые </a:t>
            </a:r>
            <a:r>
              <a:rPr lang="ru-RU" b="1" i="1" dirty="0"/>
              <a:t>разнообразные приемы опроса</a:t>
            </a:r>
            <a:r>
              <a:rPr lang="ru-RU" i="1" dirty="0"/>
              <a:t>. Предлагаем ознакомиться с некоторыми, наиболее популярными способами проведения опроса на уроке. 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915519" cy="261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183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1. Базовый лист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листе перечислены базовые вопросы, ответы на которые должен знать каждый ученик по данной теме. В старших классах лист "двухэтажный", так как после обязательного минимума следуют вопросы повышенной сложности.</a:t>
            </a:r>
          </a:p>
          <a:p>
            <a:r>
              <a:rPr lang="ru-RU" dirty="0"/>
              <a:t>Базовый лист создается заранее, до объяснения новой темы. По мере объяснений и работы на уроках, учащиеся составляют ответы на вопросы. Опрос по базовым листам удобно проводить во время завершающего практического урока по теме. Это может быть как фронтальный, так и индивидуальный опрос.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83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Мои ожидания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Представление себя </a:t>
            </a:r>
            <a:r>
              <a:rPr lang="ru-RU" sz="2400" i="1" dirty="0" smtClean="0"/>
              <a:t>(устно)</a:t>
            </a:r>
          </a:p>
          <a:p>
            <a:r>
              <a:rPr lang="ru-RU" dirty="0" smtClean="0"/>
              <a:t>Представление своих ожиданий </a:t>
            </a:r>
            <a:r>
              <a:rPr lang="ru-RU" sz="2400" i="1" dirty="0" smtClean="0"/>
              <a:t>(на </a:t>
            </a:r>
            <a:r>
              <a:rPr lang="ru-RU" sz="2400" i="1" dirty="0" err="1" smtClean="0"/>
              <a:t>стикерах</a:t>
            </a:r>
            <a:r>
              <a:rPr lang="ru-RU" sz="2400" i="1" dirty="0" smtClean="0"/>
              <a:t>)</a:t>
            </a:r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600" dirty="0" err="1" smtClean="0"/>
              <a:t>Флип-чарт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123975"/>
            <a:ext cx="4176464" cy="31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91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2. Опрос по цепочке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 используется, когда нужно дать развернутый ответ. Эффективен при закреплении новой темы. Один ученик начинает отвечать — другие дополняют.</a:t>
            </a:r>
          </a:p>
        </p:txBody>
      </p:sp>
    </p:spTree>
    <p:extLst>
      <p:ext uri="{BB962C8B-B14F-4D97-AF65-F5344CB8AC3E}">
        <p14:creationId xmlns="" xmlns:p14="http://schemas.microsoft.com/office/powerpoint/2010/main" val="22347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3. Программируемый опрос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Проводится </a:t>
            </a:r>
            <a:r>
              <a:rPr lang="ru-RU" dirty="0"/>
              <a:t>на этапе закрепления новой темы или во время проверки домашнего задания. Учащиеся должны выбрать один верный ответ из нескольких вариантов. При этом важно обосновать свой выбор. Для мотивации или чтобы побудить к дискуссии, учитель может защищать неверный ответ.</a:t>
            </a:r>
          </a:p>
        </p:txBody>
      </p:sp>
    </p:spTree>
    <p:extLst>
      <p:ext uri="{BB962C8B-B14F-4D97-AF65-F5344CB8AC3E}">
        <p14:creationId xmlns="" xmlns:p14="http://schemas.microsoft.com/office/powerpoint/2010/main" val="3667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4. Магнитофонный опрос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Ответ </a:t>
            </a:r>
            <a:r>
              <a:rPr lang="ru-RU" dirty="0"/>
              <a:t>ученика записывается, потом ему дают послушать. В этом и заключается цель — дать послушать себя со стороны. Прием используется для развития устной речи, при обучении навыкам логического изложения.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7940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5. </a:t>
            </a:r>
            <a:r>
              <a:rPr lang="ru-RU" b="1" dirty="0" err="1"/>
              <a:t>Взаимоопрос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 — один из самых </a:t>
            </a:r>
            <a:r>
              <a:rPr lang="ru-RU" dirty="0" smtClean="0"/>
              <a:t>сложно-контролируемых</a:t>
            </a:r>
            <a:r>
              <a:rPr lang="ru-RU" dirty="0"/>
              <a:t>. Однако именно такой вид опроса лучше всего отвечает </a:t>
            </a:r>
            <a:r>
              <a:rPr lang="ru-RU" dirty="0" smtClean="0"/>
              <a:t>стандартам образования. Учащиеся </a:t>
            </a:r>
            <a:r>
              <a:rPr lang="ru-RU" b="1" dirty="0" smtClean="0"/>
              <a:t>работают в парах</a:t>
            </a:r>
            <a:r>
              <a:rPr lang="ru-RU" dirty="0"/>
              <a:t> </a:t>
            </a:r>
            <a:r>
              <a:rPr lang="ru-RU" dirty="0" smtClean="0"/>
              <a:t>, </a:t>
            </a:r>
            <a:r>
              <a:rPr lang="ru-RU" dirty="0"/>
              <a:t>опрашивая друг друга по заранее составленным вопросам и выставляя оценки по заранее определенным критериям. Читайте статью </a:t>
            </a:r>
            <a:r>
              <a:rPr lang="ru-RU" dirty="0">
                <a:hlinkClick r:id="rId2"/>
              </a:rPr>
              <a:t>Взаимоконтроль и взаимопроверка на уроке: правила проведения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356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6. Опрос с отсроченной реакцией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этом после вопроса выдерживается пауза в течение 30-40 секунд. Это позволяет отвечать не только тем, кто быстро соображает. Отсроченная реакция помогает привлечь к работе и менее энергичных учащихся, которые при обычном опросе занимают пассивную позицию.</a:t>
            </a:r>
          </a:p>
        </p:txBody>
      </p:sp>
    </p:spTree>
    <p:extLst>
      <p:ext uri="{BB962C8B-B14F-4D97-AF65-F5344CB8AC3E}">
        <p14:creationId xmlns="" xmlns:p14="http://schemas.microsoft.com/office/powerpoint/2010/main" val="41174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7. Щадящий опрос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  <a:r>
              <a:rPr lang="ru-RU" u="sng" dirty="0">
                <a:hlinkClick r:id="rId2"/>
              </a:rPr>
              <a:t>Класс делится на две группы или по </a:t>
            </a:r>
            <a:r>
              <a:rPr lang="ru-RU" u="sng" dirty="0" smtClean="0">
                <a:hlinkClick r:id="rId2"/>
              </a:rPr>
              <a:t>вариантам</a:t>
            </a:r>
            <a:r>
              <a:rPr lang="ru-RU" dirty="0" smtClean="0"/>
              <a:t>. </a:t>
            </a:r>
            <a:r>
              <a:rPr lang="ru-RU" dirty="0"/>
              <a:t>Учитель задает вопрос — ученики первой группы отвечают на него, сообщая свои ответы друг другу "по цепочке". Затем на вопрос отвечает кто-то из учащихся или сам учитель. После этого ученики из </a:t>
            </a:r>
            <a:r>
              <a:rPr lang="ru-RU" dirty="0" smtClean="0"/>
              <a:t>второй </a:t>
            </a:r>
            <a:r>
              <a:rPr lang="ru-RU" dirty="0"/>
              <a:t>группы ставят своим товарищам </a:t>
            </a:r>
            <a:r>
              <a:rPr lang="ru-RU" b="1" dirty="0"/>
              <a:t>+</a:t>
            </a:r>
            <a:r>
              <a:rPr lang="ru-RU" dirty="0"/>
              <a:t> или </a:t>
            </a:r>
            <a:r>
              <a:rPr lang="ru-RU" b="1" dirty="0" smtClean="0"/>
              <a:t>—</a:t>
            </a:r>
            <a:r>
              <a:rPr lang="ru-RU" dirty="0" smtClean="0"/>
              <a:t>.</a:t>
            </a:r>
          </a:p>
          <a:p>
            <a:r>
              <a:rPr lang="ru-RU" dirty="0"/>
              <a:t>Достаточно десяти вопросов. Такой прием предполагает, что каждый ученик не только ответит минимум на пять вопросов, но и выслушает ответы на остальные пять.</a:t>
            </a:r>
          </a:p>
        </p:txBody>
      </p:sp>
    </p:spTree>
    <p:extLst>
      <p:ext uri="{BB962C8B-B14F-4D97-AF65-F5344CB8AC3E}">
        <p14:creationId xmlns="" xmlns:p14="http://schemas.microsoft.com/office/powerpoint/2010/main" val="3890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8. Индивидуальный опрос,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 или опрос у доски — эффективный прием для развития устной речи. Предполагает обстоятельный опрос одного ученика, максимально глубокую оценку его знаний и умений.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88761"/>
            <a:ext cx="4225652" cy="316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75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9. Пресс-конференция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 — еще одна разновидность индивидуального опроса. Но в роли опрашивающих выступают сами ученики. Они заранее составляют вопросы по теме. Во время урока вызывается один ученик, который будет играть роль интервьюируемого. Остальные выступают в роли журналистов и опрашивают ученика.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5849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10. Опрос по видеоролику или анимации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Демонстрируется </a:t>
            </a:r>
            <a:r>
              <a:rPr lang="ru-RU" dirty="0"/>
              <a:t>видео или анимационный ряд, подобранный учителем по теме. Но звук у ролика выключен. Ученик должен прокомментировать увиденное. Например, на уроке физики можно показать, как проводится тот или иной опыт. Ученик должен в объяснить: какие физические законы работали в данном примере.</a:t>
            </a:r>
          </a:p>
        </p:txBody>
      </p:sp>
    </p:spTree>
    <p:extLst>
      <p:ext uri="{BB962C8B-B14F-4D97-AF65-F5344CB8AC3E}">
        <p14:creationId xmlns="" xmlns:p14="http://schemas.microsoft.com/office/powerpoint/2010/main" val="5110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11. Шапка вопросов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Суть </a:t>
            </a:r>
            <a:r>
              <a:rPr lang="ru-RU" dirty="0"/>
              <a:t>приема в том, что учащиеся учатся сами составлять вопросы. Учитель предлагает три шапки. В первую складываются вопросы по тексту учебника. Например, если это урок литературы — то вопросы по тексту произведения.</a:t>
            </a:r>
          </a:p>
          <a:p>
            <a:r>
              <a:rPr lang="ru-RU" dirty="0"/>
              <a:t>Во вторую шапку идут вопросы оценочные, начинающиеся со слов: "Я считаю, что…, а ты как думаешь?" Эта шапка тоже важна, так как учит оценочным суждениям.</a:t>
            </a:r>
          </a:p>
          <a:p>
            <a:r>
              <a:rPr lang="ru-RU" dirty="0"/>
              <a:t>Например, на уроке истории сюда попадут вопросы, касающиеся оценки того или иного события.</a:t>
            </a:r>
          </a:p>
          <a:p>
            <a:r>
              <a:rPr lang="ru-RU" dirty="0"/>
              <a:t>В третью шапку собираются вопросы, на которые ученик и сам затрудняется ответить или вовсе не знает ответа. Это позволяет учащимся самостоятельно оценить свой уровень подготовки и стимулирует к расширению кругозора.</a:t>
            </a:r>
          </a:p>
          <a:p>
            <a:r>
              <a:rPr lang="ru-RU" dirty="0"/>
              <a:t>Кстати, вопросы из шапок потом можно использовать при </a:t>
            </a:r>
            <a:r>
              <a:rPr lang="ru-RU" dirty="0" err="1" smtClean="0"/>
              <a:t>взаимоопросах</a:t>
            </a:r>
            <a:r>
              <a:rPr lang="ru-RU" dirty="0" smtClean="0"/>
              <a:t> </a:t>
            </a:r>
            <a:r>
              <a:rPr lang="ru-RU" dirty="0"/>
              <a:t>или фронтальных проверках.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11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Анкета для молодых учителей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Заполнение анкета – 5-7 минут;</a:t>
            </a:r>
          </a:p>
          <a:p>
            <a:r>
              <a:rPr lang="ru-RU" dirty="0" smtClean="0"/>
              <a:t>Указать в </a:t>
            </a:r>
            <a:r>
              <a:rPr lang="ru-RU" i="1" dirty="0" smtClean="0"/>
              <a:t>8 пункте </a:t>
            </a:r>
            <a:r>
              <a:rPr lang="ru-RU" dirty="0" smtClean="0"/>
              <a:t>есть ли педагог-наставник в школе.</a:t>
            </a:r>
          </a:p>
          <a:p>
            <a:r>
              <a:rPr lang="ru-RU" dirty="0" smtClean="0"/>
              <a:t>Обсуждение анкет – 10-15 минут.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43" y="3933056"/>
            <a:ext cx="324836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34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12</a:t>
            </a:r>
            <a:r>
              <a:rPr lang="ru-RU" b="1" dirty="0"/>
              <a:t>. ПОПС-формула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Строится </a:t>
            </a:r>
            <a:r>
              <a:rPr lang="ru-RU" dirty="0"/>
              <a:t>на следующем:</a:t>
            </a:r>
          </a:p>
          <a:p>
            <a:r>
              <a:rPr lang="ru-RU" dirty="0"/>
              <a:t>П — позиция</a:t>
            </a:r>
          </a:p>
          <a:p>
            <a:r>
              <a:rPr lang="ru-RU" dirty="0"/>
              <a:t>О — обоснование</a:t>
            </a:r>
          </a:p>
          <a:p>
            <a:r>
              <a:rPr lang="ru-RU" dirty="0"/>
              <a:t>П — пример</a:t>
            </a:r>
          </a:p>
          <a:p>
            <a:r>
              <a:rPr lang="ru-RU" dirty="0"/>
              <a:t>С — следствие.</a:t>
            </a:r>
          </a:p>
          <a:p>
            <a:r>
              <a:rPr lang="ru-RU" dirty="0"/>
              <a:t>Это прием творческого опроса, который, однако, учит лаконичности и развивает навыки логического мышления.</a:t>
            </a:r>
          </a:p>
          <a:p>
            <a:r>
              <a:rPr lang="ru-RU" dirty="0"/>
              <a:t>Как применять? Учитель задает вопрос. Учащиеся подготавливают ответы по формуле, используя следующие предложения:</a:t>
            </a:r>
          </a:p>
          <a:p>
            <a:r>
              <a:rPr lang="ru-RU" dirty="0"/>
              <a:t>П — "Я считаю, что…"</a:t>
            </a:r>
          </a:p>
          <a:p>
            <a:r>
              <a:rPr lang="ru-RU" dirty="0"/>
              <a:t>О — "Потому что…"</a:t>
            </a:r>
          </a:p>
          <a:p>
            <a:r>
              <a:rPr lang="ru-RU" dirty="0"/>
              <a:t>П — " Я могу доказать это на примере..."</a:t>
            </a:r>
          </a:p>
          <a:p>
            <a:r>
              <a:rPr lang="ru-RU" dirty="0"/>
              <a:t>С — "Поэтому я делаю вывод, что…"</a:t>
            </a:r>
          </a:p>
          <a:p>
            <a:r>
              <a:rPr lang="ru-RU" dirty="0"/>
              <a:t>Читайте подробнее о </a:t>
            </a:r>
            <a:r>
              <a:rPr lang="ru-RU" dirty="0">
                <a:hlinkClick r:id="rId2"/>
              </a:rPr>
              <a:t>ПОПС-формуле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45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13. Островки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Ученику </a:t>
            </a:r>
            <a:r>
              <a:rPr lang="ru-RU" dirty="0"/>
              <a:t>предлагается текст, например, определения термина. Но часть текста закрыта листом с вырезанными окошками, сквозь которые видны лишь отдельные слова. По ним ученик должен восстановить или пересказать близко к тексту само правило или определение.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10470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14. Трафарет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большом листе расчерчиваются квадраты. В каждый вписывается одно слово: по изучаемой теме и "лишние". Затем ученику предлагается выбрать из всех слов только те, которые являются ответами на поставленный вопрос. Если опросный лист сделать бумажным, то ученику предлагается отметить (закрасить) правильные ответы.</a:t>
            </a:r>
          </a:p>
          <a:p>
            <a:r>
              <a:rPr lang="ru-RU" dirty="0"/>
              <a:t>Проверка проста. На основной лист накладывается трафарет, в котором вырезаны окошки для правильных ответов.</a:t>
            </a:r>
          </a:p>
          <a:p>
            <a:r>
              <a:rPr lang="ru-RU" dirty="0"/>
              <a:t>Сейчас такой трафарет можно сделать в программе </a:t>
            </a:r>
            <a:r>
              <a:rPr lang="ru-RU" dirty="0" err="1"/>
              <a:t>PowerPoint</a:t>
            </a:r>
            <a:r>
              <a:rPr lang="ru-RU" dirty="0"/>
              <a:t>, что облегчает задачу. Читайте </a:t>
            </a:r>
            <a:r>
              <a:rPr lang="ru-RU" dirty="0">
                <a:hlinkClick r:id="rId2"/>
              </a:rPr>
              <a:t>Как сделать трафарет в презентациях</a:t>
            </a:r>
            <a:r>
              <a:rPr lang="ru-RU" dirty="0"/>
              <a:t>.</a:t>
            </a:r>
          </a:p>
          <a:p>
            <a:r>
              <a:rPr lang="ru-RU" dirty="0"/>
              <a:t>Пример: На основном листе написаны имена всех героев романа А.С. Пушкина "Евгений Онегин". Но есть и имена героев и из других его произведений.  Вопрос: Отметьте всех героев романа "Евгений Онегин".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22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15. Аукцион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Задается </a:t>
            </a:r>
            <a:r>
              <a:rPr lang="ru-RU" dirty="0"/>
              <a:t>тема аукциона, например, "Страны Африки". Учащиеся называют страны, каждый — по одной стране. Оценку (или поощрение, плюсик, зачет, конфетку) получает лишь тот, кто назовет страну последним.</a:t>
            </a:r>
          </a:p>
          <a:p>
            <a:r>
              <a:rPr lang="ru-RU" dirty="0"/>
              <a:t>Этот прием опроса позволяет в считанные минуты освежить базовые знания по теме. Его с успехом можно использовать для закрепления материала по уроку или для обобщения больших тем.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13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16. Подбери пару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Ученику </a:t>
            </a:r>
            <a:r>
              <a:rPr lang="ru-RU" dirty="0"/>
              <a:t>предлагается лист, разделенный на две части. В одной из них — вопросы по теме, в другой части листа — ответы. Задача: подобрать правильный ответ для каждого вопроса.</a:t>
            </a:r>
          </a:p>
          <a:p>
            <a:r>
              <a:rPr lang="ru-RU" dirty="0"/>
              <a:t>Этот опрос можно проводить и используя ИКТ.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52" y="4879843"/>
            <a:ext cx="2929508" cy="19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65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17. </a:t>
            </a:r>
            <a:r>
              <a:rPr lang="ru-RU" b="1" dirty="0" err="1"/>
              <a:t>Брейн</a:t>
            </a:r>
            <a:r>
              <a:rPr lang="ru-RU" b="1" dirty="0"/>
              <a:t>-ринг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Подготавливаются </a:t>
            </a:r>
            <a:r>
              <a:rPr lang="ru-RU" dirty="0"/>
              <a:t>вопросы, требующие лаконичных ответов или на которые можно ответить однозначно "да" или "нет".</a:t>
            </a:r>
          </a:p>
          <a:p>
            <a:r>
              <a:rPr lang="ru-RU" dirty="0"/>
              <a:t>Побеждает в ринге тот, кто сумеет безошибочно ответить </a:t>
            </a:r>
            <a:r>
              <a:rPr lang="ru-RU" b="1" dirty="0"/>
              <a:t>подряд</a:t>
            </a:r>
            <a:r>
              <a:rPr lang="ru-RU" dirty="0"/>
              <a:t> на 5 вопросов ведущего. Вместо вопросов можно использовать примеры устного счета, мини-задачи и пр.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18. Хлопни в ладоши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Прием </a:t>
            </a:r>
            <a:r>
              <a:rPr lang="ru-RU" dirty="0"/>
              <a:t>прост в применении и используется, когда нужно проверить базовые знания по теме. Учитель перечисляет термины, имена, названия и т.д. — то, что связано с темой. Задача учеников — хлопнуть в ладоши, когда произносится верный ответ.</a:t>
            </a:r>
          </a:p>
          <a:p>
            <a:r>
              <a:rPr lang="ru-RU" dirty="0"/>
              <a:t>Например, на уроке истории учитель перечисляет имена исторических деятелей. Вопрос: Перечислите главных героев Петровской эпохи.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8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19. Разминка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Проводится </a:t>
            </a:r>
            <a:r>
              <a:rPr lang="ru-RU" dirty="0"/>
              <a:t>в начале урока и позволяет не только освежить в памяти пройденные темы, но и подготовить учащихся к восприятию нового материала. Для разминки подбираются базовые вопросы, требующие лаконичных ответов. Проводится в быстром темпе.</a:t>
            </a:r>
          </a:p>
          <a:p>
            <a:r>
              <a:rPr lang="ru-RU" dirty="0"/>
              <a:t>Важно! Не стоит фиксировать внимание на неправильных ответах. Разминка проводится в начале урока, а потому важно сохранять позитивный настрой.</a:t>
            </a:r>
          </a:p>
          <a:p>
            <a:r>
              <a:rPr lang="ru-RU" dirty="0"/>
              <a:t>Для более успешного и эффективного опроса во время разминки можно использовать слайды или видеоряд.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2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20. "Угадай-ка</a:t>
            </a:r>
            <a:r>
              <a:rPr lang="ru-RU" dirty="0"/>
              <a:t>".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Принцип </a:t>
            </a:r>
            <a:r>
              <a:rPr lang="ru-RU" dirty="0"/>
              <a:t>ее знаком каждому, но данная игра позволяет не только проверить знания учащихся по теме, но и акцентировать внимание на построении логических цепочек.</a:t>
            </a:r>
          </a:p>
          <a:p>
            <a:r>
              <a:rPr lang="ru-RU" dirty="0"/>
              <a:t>Учитель задумывает слово. Например, известная историческая личность. Учащиеся задают вопросы, на которые можно отвечать только "Да" или "Нет".</a:t>
            </a:r>
          </a:p>
          <a:p>
            <a:r>
              <a:rPr lang="ru-RU" dirty="0"/>
              <a:t>Пример использования: загадан император Николай II.</a:t>
            </a:r>
          </a:p>
          <a:p>
            <a:r>
              <a:rPr lang="ru-RU" dirty="0"/>
              <a:t>Вопросы учащихся:</a:t>
            </a:r>
          </a:p>
          <a:p>
            <a:r>
              <a:rPr lang="ru-RU" dirty="0"/>
              <a:t>Это русский царь? — Да.</a:t>
            </a:r>
          </a:p>
          <a:p>
            <a:r>
              <a:rPr lang="ru-RU" dirty="0"/>
              <a:t>Он из династии Романовых? — Да.</a:t>
            </a:r>
          </a:p>
          <a:p>
            <a:r>
              <a:rPr lang="ru-RU" dirty="0"/>
              <a:t>Он жил в XVIII веке? — Нет.</a:t>
            </a:r>
          </a:p>
          <a:p>
            <a:r>
              <a:rPr lang="ru-RU" dirty="0"/>
              <a:t>И так далее, пока не будет отгадано слово.</a:t>
            </a:r>
          </a:p>
          <a:p>
            <a:r>
              <a:rPr lang="ru-RU" dirty="0"/>
              <a:t>Этот прием опроса можно проводить на стадии введения в урок, повторяя основные понятия пройденной темы.</a:t>
            </a:r>
          </a:p>
          <a:p>
            <a:r>
              <a:rPr lang="ru-RU" dirty="0"/>
              <a:t>Вариация этой игры: ученик выходит к доске. За его спиной на экране выводится загаданное слово. Теперь этот ученик задает вопросы, а класс отвечает.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48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21. Телеграф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— </a:t>
            </a:r>
            <a:r>
              <a:rPr lang="ru-RU" dirty="0"/>
              <a:t>это прием письменного опроса. Учитель подготавливает карточки с текстом, в котором слова состоят только из согласных. Задача учащихся — восстановить все слова. Прием эффективен, когда нужно опросить знание базовых терминов, понятий, формулировок.</a:t>
            </a:r>
          </a:p>
        </p:txBody>
      </p:sp>
    </p:spTree>
    <p:extLst>
      <p:ext uri="{BB962C8B-B14F-4D97-AF65-F5344CB8AC3E}">
        <p14:creationId xmlns="" xmlns:p14="http://schemas.microsoft.com/office/powerpoint/2010/main" val="12721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trike="sngStrike" dirty="0" smtClean="0"/>
              <a:t>Результаты анкета</a:t>
            </a:r>
            <a:endParaRPr lang="ru-RU" strike="sngStrik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3400" b="1" strike="sngStrike" dirty="0"/>
              <a:t>23 и менее баллов.</a:t>
            </a:r>
            <a:r>
              <a:rPr lang="ru-RU" sz="3400" strike="sngStrike" dirty="0"/>
              <a:t> Склонностей к работе с одаренными детьми, конечно, маловато. В большей мере вы сами не проявляете к этому </a:t>
            </a:r>
            <a:r>
              <a:rPr lang="ru-RU" sz="3400" i="1" strike="sngStrike" dirty="0"/>
              <a:t>«особого рвения». </a:t>
            </a:r>
            <a:r>
              <a:rPr lang="ru-RU" sz="3400" strike="sngStrike" dirty="0"/>
              <a:t>Но при соответствующей мобилизации духовных сил, вере в себя, кропотливой работе в сфере повышенного интеллекта вы сможете достичь многого в решении этой проблемы</a:t>
            </a:r>
            <a:r>
              <a:rPr lang="ru-RU" sz="3400" strike="sngStrike" dirty="0" smtClean="0"/>
              <a:t>.</a:t>
            </a:r>
          </a:p>
          <a:p>
            <a:r>
              <a:rPr lang="ru-RU" sz="3400" b="1" strike="sngStrike" dirty="0"/>
              <a:t>От 24 до 48 баллов.</a:t>
            </a:r>
            <a:r>
              <a:rPr lang="ru-RU" sz="3400" strike="sngStrike" dirty="0"/>
              <a:t> У вас есть склонности к работе с одаренными детьми, но они требуют дополнительных ваших желаний, ресурсов и активного саморегулирования в интеллектуальном процессе. Вас необходим правильный выбор объекта направленности творческого интереса учащихся</a:t>
            </a:r>
            <a:r>
              <a:rPr lang="ru-RU" sz="3400" strike="sngStrike" dirty="0" smtClean="0"/>
              <a:t>.</a:t>
            </a:r>
            <a:endParaRPr lang="ru-RU" sz="3400" b="1" strike="sngStrike" dirty="0" smtClean="0"/>
          </a:p>
          <a:p>
            <a:r>
              <a:rPr lang="ru-RU" sz="3400" b="1" strike="sngStrike" dirty="0" smtClean="0"/>
              <a:t>49 </a:t>
            </a:r>
            <a:r>
              <a:rPr lang="ru-RU" sz="3400" b="1" strike="sngStrike" dirty="0"/>
              <a:t>и более баллов.</a:t>
            </a:r>
            <a:r>
              <a:rPr lang="ru-RU" sz="3400" strike="sngStrike" dirty="0"/>
              <a:t> Вы имеете большую склонность к работе с одаренными детьми. У вас есть для этого потенциальные возможности. Вы способны стимулировать творческую активность, поддерживать различные виды творческой деятельности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76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22. Все наоборот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Интеллектуальный </a:t>
            </a:r>
            <a:r>
              <a:rPr lang="ru-RU" dirty="0"/>
              <a:t>игровой прием, позволяющий провести опрос в занимательной форме. Суть в том, что учитель называет слова, а учащиеся должны назвать слово, противоположное по значению. Этот прием давно известен учителям русского языка, которые практикуют его при изучении антонимов.</a:t>
            </a:r>
          </a:p>
          <a:p>
            <a:r>
              <a:rPr lang="ru-RU" dirty="0"/>
              <a:t>Но прием можно разнообразить, зашифровав целую фразу. Можно использовать не только антонимы, а слова из того же логического ряда. Разгадав фразу, учащиеся получат ответ на поставленный вопрос.</a:t>
            </a:r>
          </a:p>
          <a:p>
            <a:r>
              <a:rPr lang="ru-RU" dirty="0"/>
              <a:t>Например, вопрос: Назовите произведения Ж. Верна.</a:t>
            </a:r>
          </a:p>
          <a:p>
            <a:r>
              <a:rPr lang="ru-RU" dirty="0"/>
              <a:t>Фразы "Отцы майора Васильева", "Мистический материк", "Восьмилетний штурман" и т.д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(Правильные </a:t>
            </a:r>
            <a:r>
              <a:rPr lang="ru-RU" b="1" dirty="0"/>
              <a:t>н</a:t>
            </a:r>
            <a:r>
              <a:rPr lang="ru-RU" b="1" dirty="0" smtClean="0"/>
              <a:t>азвания произведений Приключения капитана </a:t>
            </a:r>
            <a:r>
              <a:rPr lang="ru-RU" b="1" dirty="0" err="1" smtClean="0"/>
              <a:t>Гаттера</a:t>
            </a:r>
            <a:r>
              <a:rPr lang="ru-RU" b="1" dirty="0" smtClean="0"/>
              <a:t>, Таинственный остров, Пятнадцатилетний капитан)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51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23. Верно-неверно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Суть </a:t>
            </a:r>
            <a:r>
              <a:rPr lang="ru-RU" dirty="0"/>
              <a:t>опроса заключается в том, что из предложенных учителем выражений учащиеся выбирают лишь правильные. Очень эффективный прием при проверке домашнего задания или при повторении пройденного материала.</a:t>
            </a:r>
          </a:p>
        </p:txBody>
      </p:sp>
    </p:spTree>
    <p:extLst>
      <p:ext uri="{BB962C8B-B14F-4D97-AF65-F5344CB8AC3E}">
        <p14:creationId xmlns="" xmlns:p14="http://schemas.microsoft.com/office/powerpoint/2010/main" val="39243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24. Экспресс-тестирование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Вопросы </a:t>
            </a:r>
            <a:r>
              <a:rPr lang="ru-RU" dirty="0"/>
              <a:t>тестов с вариантами ответов выводятся на экране (или зачитываются учителем устно). Учащиеся на отдельных листочках решают тесты. Вопросов не стоит выбирать много. Для экспресс-теста достаточно 5-6 вопросов по теме. В конце можно вывести на экран варианты правильных ответов, — учащиеся самостоятельно проверяют свои работы, либо используют прием взаимопроверки.</a:t>
            </a:r>
          </a:p>
          <a:p>
            <a:r>
              <a:rPr lang="ru-RU" dirty="0"/>
              <a:t>Этот прием часто используется на этапе введения в урок или при </a:t>
            </a:r>
            <a:r>
              <a:rPr lang="ru-RU" dirty="0">
                <a:hlinkClick r:id="rId2"/>
              </a:rPr>
              <a:t>проверке домашнего задания</a:t>
            </a:r>
            <a:r>
              <a:rPr lang="ru-RU" dirty="0"/>
              <a:t>. Так же можно быстро проверить знание базовых понятий по пройденной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48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25. Тысяча примеров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Прием </a:t>
            </a:r>
            <a:r>
              <a:rPr lang="ru-RU" dirty="0"/>
              <a:t>используется для проверки практических навыков. Это форма устного фронтального опроса, который позволяет за короткое время оценить, насколько верно учащиеся могут связывать изученную теорию с практикой.</a:t>
            </a:r>
          </a:p>
          <a:p>
            <a:r>
              <a:rPr lang="ru-RU" dirty="0"/>
              <a:t>Суть приема: дается понятие, определение, дата, название. Учащиеся должны привести примеры, раскрывающие смысл.</a:t>
            </a:r>
          </a:p>
          <a:p>
            <a:r>
              <a:rPr lang="ru-RU" dirty="0"/>
              <a:t>Например, на уроке химии задается вопрос "Применение железа". Учащиеся не просто отвечают "в производстве", а приводят конкретные примеры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81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26. Почини цепочку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экран выводятся предложения. Задача учащихся: составить логическую цепочку. Предложения можно заменить картинками.</a:t>
            </a:r>
          </a:p>
          <a:p>
            <a:r>
              <a:rPr lang="ru-RU" dirty="0"/>
              <a:t>Например, на уроке биологии нужно восстановить цикл произрастания дерева из семени.</a:t>
            </a:r>
          </a:p>
          <a:p>
            <a:r>
              <a:rPr lang="ru-RU" dirty="0"/>
              <a:t>Такой опрос позволяет не только проверить знание основных понятий, но и умение составлять логически последовательные циклы.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1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27. Буквенный диктант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Один </a:t>
            </a:r>
            <a:r>
              <a:rPr lang="ru-RU" dirty="0"/>
              <a:t>из вариантов комбинированного опроса. Учитель зачитывает вопросы, учащиеся записывают лишь первые буквы ответов. Из этих букв потом складывается ответ на главный, ключевой вопрос.</a:t>
            </a:r>
          </a:p>
        </p:txBody>
      </p:sp>
    </p:spTree>
    <p:extLst>
      <p:ext uri="{BB962C8B-B14F-4D97-AF65-F5344CB8AC3E}">
        <p14:creationId xmlns="" xmlns:p14="http://schemas.microsoft.com/office/powerpoint/2010/main" val="9723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28. Тренировочная контрольная работа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проводится как обычная контрольная, но оценки за нее идут в журнал лишь по желанию учащегося. Задания для такой контрольной нужно выбирать такие, которые будут максимально похожими на задания в основной контрольной. Это позволяет не только проверить знания учащихся, но и выявить пробелы.</a:t>
            </a:r>
          </a:p>
        </p:txBody>
      </p:sp>
    </p:spTree>
    <p:extLst>
      <p:ext uri="{BB962C8B-B14F-4D97-AF65-F5344CB8AC3E}">
        <p14:creationId xmlns="" xmlns:p14="http://schemas.microsoft.com/office/powerpoint/2010/main" val="16735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29. Релейная контрольная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 — еще один вариант письменного опроса. Задания для нее подбираются из уже пройденного материала, те, что дети уже выполняли. Чаще всего берутся из учебника, из пройденных и выполненных упражнения. Цель двоякая: и выяснить, насколько дети уяснили пройденный материал, и не создается напряженная обстановка, потому что дети по умолчанию уже знакомы с заданиями. </a:t>
            </a:r>
            <a:endParaRPr lang="ru-RU" dirty="0" smtClean="0"/>
          </a:p>
          <a:p>
            <a:r>
              <a:rPr lang="ru-RU" dirty="0" smtClean="0"/>
              <a:t>Стоит </a:t>
            </a:r>
            <a:r>
              <a:rPr lang="ru-RU" dirty="0"/>
              <a:t>заметить, что после проведения такого опроса к выполнению домашнего задания дети  </a:t>
            </a:r>
            <a:r>
              <a:rPr lang="ru-RU" dirty="0" smtClean="0"/>
              <a:t>начнут относиться </a:t>
            </a:r>
            <a:r>
              <a:rPr lang="ru-RU" dirty="0"/>
              <a:t>намного внимательнее.</a:t>
            </a:r>
          </a:p>
        </p:txBody>
      </p:sp>
    </p:spTree>
    <p:extLst>
      <p:ext uri="{BB962C8B-B14F-4D97-AF65-F5344CB8AC3E}">
        <p14:creationId xmlns="" xmlns:p14="http://schemas.microsoft.com/office/powerpoint/2010/main" val="4300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30. Азбука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Учитель </a:t>
            </a:r>
            <a:r>
              <a:rPr lang="ru-RU" dirty="0"/>
              <a:t>называет одну букву. Учащиеся должны подобрать как можно больше слов, начинающихся на эту букву. </a:t>
            </a:r>
            <a:r>
              <a:rPr lang="ru-RU" b="1" dirty="0"/>
              <a:t>Все слова и понятия должны перекликаться с темой урока</a:t>
            </a:r>
            <a:r>
              <a:rPr lang="ru-RU" b="1" dirty="0" smtClean="0"/>
              <a:t>.!!!</a:t>
            </a:r>
            <a:endParaRPr lang="ru-RU" b="1" dirty="0"/>
          </a:p>
          <a:p>
            <a:r>
              <a:rPr lang="ru-RU" dirty="0"/>
              <a:t>Такой опрос помогает не только проверить знания учащихся в активной форме, но и повторить пройденный материал. Прием удобно использовать в начале урока, при введении в новую тему или </a:t>
            </a:r>
            <a:r>
              <a:rPr lang="ru-RU" dirty="0" smtClean="0"/>
              <a:t>при </a:t>
            </a:r>
            <a:r>
              <a:rPr lang="ru-RU" dirty="0"/>
              <a:t>проверке домашнего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12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Мой выбор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Выбирая тот или иной прием, следует помнить о цели опроса, о том, какое время вы планируете отвести для него. </a:t>
            </a:r>
          </a:p>
          <a:p>
            <a:r>
              <a:rPr lang="ru-RU" dirty="0"/>
              <a:t>Мы перечислили лишь 30 способов проведения опроса на уроках. А какие приемы используете вы?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86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 smtClean="0"/>
              <a:t>Ознакомление и обсуждение ПЛАНА работы с молодыми специалистами АТО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352928" cy="58326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815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Домашнее задание друг другу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Взаимное домашнее задание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33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Три - 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Назвать </a:t>
            </a:r>
            <a:r>
              <a:rPr lang="ru-RU" dirty="0"/>
              <a:t>три момента, которые у </a:t>
            </a:r>
            <a:r>
              <a:rPr lang="ru-RU" dirty="0" smtClean="0"/>
              <a:t>вас вызвали наибольший интерес, или получаются больше всего в </a:t>
            </a:r>
            <a:r>
              <a:rPr lang="ru-RU" dirty="0"/>
              <a:t>процессе </a:t>
            </a:r>
            <a:r>
              <a:rPr lang="ru-RU" dirty="0" smtClean="0"/>
              <a:t>педагогической деятельности </a:t>
            </a:r>
          </a:p>
          <a:p>
            <a:r>
              <a:rPr lang="ru-RU" dirty="0"/>
              <a:t>П</a:t>
            </a:r>
            <a:r>
              <a:rPr lang="ru-RU" dirty="0" smtClean="0"/>
              <a:t>редложить </a:t>
            </a:r>
            <a:r>
              <a:rPr lang="ru-RU" dirty="0"/>
              <a:t>одно </a:t>
            </a:r>
            <a:r>
              <a:rPr lang="ru-RU" dirty="0" smtClean="0"/>
              <a:t>действие для подробного изучения, </a:t>
            </a:r>
            <a:r>
              <a:rPr lang="ru-RU" dirty="0"/>
              <a:t>которое </a:t>
            </a:r>
            <a:r>
              <a:rPr lang="ru-RU" dirty="0" smtClean="0"/>
              <a:t>улучшило бы ваш профессиональный труд.</a:t>
            </a:r>
          </a:p>
          <a:p>
            <a:pPr algn="r"/>
            <a:r>
              <a:rPr lang="ru-RU" i="1" dirty="0" smtClean="0"/>
              <a:t>Обсуждение (10-15 минут)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1100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Перспектива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Распределение ролей и объема работы к следующему семинару ШМУ</a:t>
            </a:r>
          </a:p>
          <a:p>
            <a:r>
              <a:rPr lang="ru-RU" dirty="0" smtClean="0"/>
              <a:t>Вручение сертификатов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Общее фото!!!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1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78807432"/>
              </p:ext>
            </p:extLst>
          </p:nvPr>
        </p:nvGraphicFramePr>
        <p:xfrm>
          <a:off x="457200" y="188639"/>
          <a:ext cx="8229600" cy="64087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3401"/>
                <a:gridCol w="1755754"/>
                <a:gridCol w="247453"/>
                <a:gridCol w="2469623"/>
                <a:gridCol w="1199257"/>
                <a:gridCol w="1038567"/>
                <a:gridCol w="1135545"/>
              </a:tblGrid>
              <a:tr h="6370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п./п.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Цели деятельности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Содержание работы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Дидактические стратегии.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Дата и место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Ответственные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1133">
                <a:tc gridSpan="7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Изучение модуля и планирование работы Школы молодого учителя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742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 Обсуждение и утверждение плана работы Школы молодого учителя (ШМУ) на 2019-2020 учебный год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 Диагностика затруднений молодых специалистов и выбор форм оказания помощи на основе анализа их потребностей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 Формирование базы данных на молодых специалистов  на 2019-2020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уч.год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 Выявление методических потребностей членов ШМУ 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3. Обсуждение проекта Плана работы ШМУ на 2019-2020 уч. год.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Инструктивно-методическое заседание.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2.Анкетирование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Дискуссия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Октябрь 2019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г. Комрат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конференц-зал ГУО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Штирой М. Н. – зав. метод центра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Гайдаржи Н. Ф. – главный специалист-методист ГУО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2265">
                <a:tc gridSpan="7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Тема семинара</a:t>
                      </a: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«Эффективные способы опроса домашнего задания у учащихся. Методические рекомендации»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082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1. Реализация куррикулума-2019 путем повышения педагогического мастерства молодых специалистов. </a:t>
                      </a: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2.Оценивание учебной деятельности и рекомендуемых продуктов обучения, согласно куррикулуму-2019.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3. Разработка рекомендаций.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Дидактическое проектирование длительного и краткосрочного периода. Методология формирования единиц компетенций.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Классификация уроков по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компетентностному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подходу.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3. Инструкция по менеджменту домашнего задания</a:t>
                      </a: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4.Методические рекомендации эффективного опроса домашнего задания на уроках.</a:t>
                      </a: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 Обмен опытом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1.Обсуждение вопроса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 Анализ и обсуждение материалов.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3.Инструктаж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4. Тренинг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Круглый стол.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30.10.201</a:t>
                      </a:r>
                      <a:r>
                        <a:rPr lang="ro-RO" sz="1400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г. Комрат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конференц-зал ГУО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Штирой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М. Н. – зав.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метод.центра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Гайдаржи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Н. Ф. – главный специалист-методист ГУО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732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21684160"/>
              </p:ext>
            </p:extLst>
          </p:nvPr>
        </p:nvGraphicFramePr>
        <p:xfrm>
          <a:off x="457200" y="1700808"/>
          <a:ext cx="8229600" cy="40324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56355"/>
                <a:gridCol w="2718007"/>
                <a:gridCol w="1199668"/>
                <a:gridCol w="1038923"/>
                <a:gridCol w="1135934"/>
                <a:gridCol w="380713"/>
              </a:tblGrid>
              <a:tr h="83107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Тема семинара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: «Методические основы современного учебного занятия, требования к его проведению. Посещение учебных занятий учителей-наставников. Анализ учебных занятий».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371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 Изучение, обобщение и распространение психолого-педагогического опыта в рамках развития и коррекции мотивационной и эмоциональной сферы учащихся.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 Разработка рекомендаций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1. «Методическая помощь молодому учителю в повышении качества преподавания».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 Рекомендации молодому специалисту «Во избежание ошибок»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3.Выступление по теме семинара. (из опыта работы).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4.Структура анализа урока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 Круглый стол с элементами тренинга.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 Памятка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3. Презентация «Опыт моего наставника»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4.Памятка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ro-RO" sz="1400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.01.</a:t>
                      </a:r>
                      <a:r>
                        <a:rPr lang="ro-RO" sz="1400" dirty="0">
                          <a:solidFill>
                            <a:srgbClr val="C00000"/>
                          </a:solidFill>
                          <a:effectLst/>
                        </a:rPr>
                        <a:t>20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г.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г. Комрат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конференц-зал ГУО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Гайдаржи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Н. Ф. – главный специалист-методист ГУО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Ф. И. О. мол. спец-та__________________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62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57371318"/>
              </p:ext>
            </p:extLst>
          </p:nvPr>
        </p:nvGraphicFramePr>
        <p:xfrm>
          <a:off x="457200" y="980728"/>
          <a:ext cx="8229600" cy="46085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56355"/>
                <a:gridCol w="2718007"/>
                <a:gridCol w="1199668"/>
                <a:gridCol w="1038923"/>
                <a:gridCol w="1135934"/>
                <a:gridCol w="380713"/>
              </a:tblGrid>
              <a:tr h="72496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Тема семинара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: «Разнообразие иллюстративного материала.   Его эффективное использование на уроках».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35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 Методические рекомендации по оснащению урока иллюстративными материалами. Их дозировка и целевое направление.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 Изучение ресурса интерактивной доски.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3. Обмен опытом по теме семинара.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1.Иллюстративное сопровождение дидактического материала. Его разновидность, характер и предназначение.</a:t>
                      </a: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2.Ресурс интерактивной доски как возможность реализации современного иллюстративно насыщенного урока.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3.Выступление по теме семинара. (из опыта работы).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 Круглый стол с элементами тренинга.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2.Обучающая презентация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3. Из опыта работы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ro-RO" sz="1400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.02.</a:t>
                      </a:r>
                      <a:r>
                        <a:rPr lang="ro-RO" sz="1400" dirty="0">
                          <a:solidFill>
                            <a:srgbClr val="C00000"/>
                          </a:solidFill>
                          <a:effectLst/>
                        </a:rPr>
                        <a:t>20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г.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г. Комрат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конференц-зал ГУО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Гайдаржи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Н. Ф. – главный специалист-методист ГУО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Ф. И. О. мол. спец-та__________________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897" marR="608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830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4084</Words>
  <Application>Microsoft Office PowerPoint</Application>
  <PresentationFormat>Экран (4:3)</PresentationFormat>
  <Paragraphs>421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Главное Управление Образования АТО Гагаузия Методический центр при Управлении образования АТО Гагаузия</vt:lpstr>
      <vt:lpstr>Цели и задачи семинара:</vt:lpstr>
      <vt:lpstr>Мои ожидания</vt:lpstr>
      <vt:lpstr>Анкета для молодых учителей</vt:lpstr>
      <vt:lpstr>Результаты анкета</vt:lpstr>
      <vt:lpstr>Ознакомление и обсуждение ПЛАНА работы с молодыми специалистами АТО</vt:lpstr>
      <vt:lpstr>Слайд 7</vt:lpstr>
      <vt:lpstr>Слайд 8</vt:lpstr>
      <vt:lpstr>Слайд 9</vt:lpstr>
      <vt:lpstr>Слайд 10</vt:lpstr>
      <vt:lpstr>Слайд 11</vt:lpstr>
      <vt:lpstr>Вопрос 1 </vt:lpstr>
      <vt:lpstr>Вопрос 2. </vt:lpstr>
      <vt:lpstr>Типы уроков:</vt:lpstr>
      <vt:lpstr>Урок формирования способностей приобретения знаний  (урок усвоения новых знаний) </vt:lpstr>
      <vt:lpstr>Урок формирования способностей понимания, приобретенных ранее знаний  (урок закрепления новых умений и навыков)</vt:lpstr>
      <vt:lpstr>Урок формирования способностей применения приобретенных и истолкованных (интерпретированных) ранее знаний  (урок применения знаний и умений)</vt:lpstr>
      <vt:lpstr>Урок формирования способностей анализировать синтезировать приобретенные истолкованные и примененные ранее знания  (урок обобщения и систематизации знаний)</vt:lpstr>
      <vt:lpstr>Урок формирования способностей критически оценивать приобретенные, истолкованные, примененные, анализированные и синтезированные ранее знания  (урок оценивания ЗУН учащихся)</vt:lpstr>
      <vt:lpstr>Время для анализа, обсуждения и работы над ошибками!!!</vt:lpstr>
      <vt:lpstr>Вопрос 3</vt:lpstr>
      <vt:lpstr>РАЗДЕЛ II: МЕНЕДЖМЕНТ ДОМАШНЕГО ЗАДАНИЯ </vt:lpstr>
      <vt:lpstr>Слайд 23</vt:lpstr>
      <vt:lpstr>РАЗДЕЛ III: РАСПРЕДЕЛЕНИЕ ВРЕМЕНИ ДЛЯ ВЫПОЛНЕНИЯ ДОМАШНЕГО ЗАДАНИЯ </vt:lpstr>
      <vt:lpstr>РАЗДЕЛ IV: РЕГЛЕМЕНТИРОВАНИЕ ДОМАШНЕГО ЗАДАНИЯ В ГИМНАЗИИ И ЛИЦЕЕ </vt:lpstr>
      <vt:lpstr>ГЛАВА V: РОЛЬ РОДИТЕЛЕЙ/ЛЕГАЛЬНЫХ ПРЕДСТАВИТЕЛЕЙ В РЕГУЛИРОВАНИИ ДОМАШНЕГО ЗАДАНИЯ </vt:lpstr>
      <vt:lpstr>ФИНАЛЬНЫЕ ПОЛОЖЕНИЯ </vt:lpstr>
      <vt:lpstr>30 способов проведения опроса на уроке</vt:lpstr>
      <vt:lpstr>1. Базовый лист. </vt:lpstr>
      <vt:lpstr>2. Опрос по цепочке</vt:lpstr>
      <vt:lpstr>3. Программируемый опрос. </vt:lpstr>
      <vt:lpstr>4. Магнитофонный опрос. </vt:lpstr>
      <vt:lpstr>5. Взаимоопрос</vt:lpstr>
      <vt:lpstr>6. Опрос с отсроченной реакцией. </vt:lpstr>
      <vt:lpstr>7. Щадящий опрос.</vt:lpstr>
      <vt:lpstr>8. Индивидуальный опрос,</vt:lpstr>
      <vt:lpstr>9. Пресс-конференция</vt:lpstr>
      <vt:lpstr>10. Опрос по видеоролику или анимации. </vt:lpstr>
      <vt:lpstr>11. Шапка вопросов. </vt:lpstr>
      <vt:lpstr>12. ПОПС-формула. </vt:lpstr>
      <vt:lpstr>13. Островки. </vt:lpstr>
      <vt:lpstr>14. Трафарет. </vt:lpstr>
      <vt:lpstr>15. Аукцион. </vt:lpstr>
      <vt:lpstr>16. Подбери пару. </vt:lpstr>
      <vt:lpstr>17. Брейн-ринг. </vt:lpstr>
      <vt:lpstr>18. Хлопни в ладоши. </vt:lpstr>
      <vt:lpstr>19. Разминка. </vt:lpstr>
      <vt:lpstr>20. "Угадай-ка". </vt:lpstr>
      <vt:lpstr>21. Телеграф </vt:lpstr>
      <vt:lpstr>22. Все наоборот. </vt:lpstr>
      <vt:lpstr>23. Верно-неверно. </vt:lpstr>
      <vt:lpstr>24. Экспресс-тестирование. </vt:lpstr>
      <vt:lpstr>25. Тысяча примеров. </vt:lpstr>
      <vt:lpstr>26. Почини цепочку. </vt:lpstr>
      <vt:lpstr>27. Буквенный диктант. </vt:lpstr>
      <vt:lpstr>28. Тренировочная контрольная работа. </vt:lpstr>
      <vt:lpstr>29. Релейная контрольная работа</vt:lpstr>
      <vt:lpstr>30. Азбука. </vt:lpstr>
      <vt:lpstr>Мой выбор</vt:lpstr>
      <vt:lpstr>Домашнее задание друг другу</vt:lpstr>
      <vt:lpstr>Три - М</vt:lpstr>
      <vt:lpstr>Перспектива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Главное Управление Образования АТО Гагаузия Методический центр при Управлении образования АТО Гагаузия</dc:title>
  <dc:creator>Admin</dc:creator>
  <cp:lastModifiedBy>hi</cp:lastModifiedBy>
  <cp:revision>35</cp:revision>
  <dcterms:created xsi:type="dcterms:W3CDTF">2019-10-29T06:36:55Z</dcterms:created>
  <dcterms:modified xsi:type="dcterms:W3CDTF">2019-10-30T11:34:11Z</dcterms:modified>
</cp:coreProperties>
</file>